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handoutMasterIdLst>
    <p:handoutMasterId r:id="rId18"/>
  </p:handoutMasterIdLst>
  <p:sldIdLst>
    <p:sldId id="257" r:id="rId3"/>
    <p:sldId id="264" r:id="rId4"/>
    <p:sldId id="268" r:id="rId5"/>
    <p:sldId id="312" r:id="rId6"/>
    <p:sldId id="313" r:id="rId7"/>
    <p:sldId id="266" r:id="rId8"/>
    <p:sldId id="282" r:id="rId9"/>
    <p:sldId id="283" r:id="rId10"/>
    <p:sldId id="284" r:id="rId11"/>
    <p:sldId id="314" r:id="rId12"/>
    <p:sldId id="315" r:id="rId13"/>
    <p:sldId id="285" r:id="rId14"/>
    <p:sldId id="286" r:id="rId15"/>
    <p:sldId id="281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0D00"/>
    <a:srgbClr val="F00DFF"/>
    <a:srgbClr val="666666"/>
    <a:srgbClr val="565656"/>
    <a:srgbClr val="9ABEAA"/>
    <a:srgbClr val="908CC2"/>
    <a:srgbClr val="EFB661"/>
    <a:srgbClr val="7BA7BC"/>
    <a:srgbClr val="B7A99A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88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12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9" d="100"/>
          <a:sy n="49" d="100"/>
        </p:scale>
        <p:origin x="1812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C9A6AABF-04CA-4575-B585-8F1396B6E75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A392664-7D24-4803-8F0F-3BC78CC375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35680-0E9B-46DB-91A8-AE158118573C}" type="datetimeFigureOut">
              <a:rPr lang="de-DE" smtClean="0"/>
              <a:t>15.05.2025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820CC0D-6C9D-4876-80E8-00FC84844B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3257DC4-DE2B-46BE-B9DA-EBD17A4923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CAED26-DC89-4E0E-8633-0E5B6A7BE2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48793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C27FF-4589-4A63-A0BF-5068D8C12B1A}" type="datetimeFigureOut">
              <a:rPr lang="de-DE" smtClean="0"/>
              <a:t>15.05.2025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2FF8A4-DA03-4031-A89B-42F442858CB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7953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02AC4-1C81-4AB4-8D73-92191CCF549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482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47D9CB1-A24C-4A2C-A185-5F845E8525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18"/>
            <a:ext cx="12192000" cy="685316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668DDE9-8256-4CE8-A8FD-1ECA78B85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336" y="1949897"/>
            <a:ext cx="7513328" cy="186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476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57609-C6AF-4DC0-BCAC-CCB6147CD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4ED9F38-8B0A-4437-B173-22BE71E199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362A37E-C038-40D4-A7A8-0EA1414F0D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76293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1918D31-F761-4A4E-B557-4F2EB1C842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1F739C8-8073-437D-8F9D-1F8D3F8F38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76293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1403706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57609-C6AF-4DC0-BCAC-CCB6147CD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007C8DCE-055F-4F6B-B450-CEBCEF490D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6614" y="1862255"/>
            <a:ext cx="10515600" cy="3858322"/>
          </a:xfrm>
          <a:solidFill>
            <a:srgbClr val="666666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6DBC2FC-BF5C-4357-AAEB-6548CE7015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56388" y="2114550"/>
            <a:ext cx="4522787" cy="1503363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de-DE" dirty="0"/>
              <a:t>Mastertextformat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3952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57609-C6AF-4DC0-BCAC-CCB6147CD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362A37E-C038-40D4-A7A8-0EA1414F0D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87794"/>
            <a:ext cx="5157787" cy="3775587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007C8DCE-055F-4F6B-B450-CEBCEF490D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99188" y="1887794"/>
            <a:ext cx="5153025" cy="3775587"/>
          </a:xfrm>
          <a:solidFill>
            <a:srgbClr val="666666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7651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57609-C6AF-4DC0-BCAC-CCB6147CD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362A37E-C038-40D4-A7A8-0EA1414F0D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1862254"/>
            <a:ext cx="4770468" cy="385832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F8B0D83-BC86-495D-BCC2-F282257247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1234" y="1862254"/>
            <a:ext cx="1800000" cy="1800000"/>
          </a:xfrm>
          <a:prstGeom prst="ellipse">
            <a:avLst/>
          </a:prstGeom>
          <a:solidFill>
            <a:srgbClr val="666666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BAA7B3C-E5E8-42F3-810D-D16B67E1422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10256" y="3833820"/>
            <a:ext cx="1800000" cy="1800000"/>
          </a:xfrm>
          <a:prstGeom prst="ellipse">
            <a:avLst/>
          </a:prstGeom>
          <a:solidFill>
            <a:srgbClr val="666666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BCE86722-205E-43CD-865B-4FF719C1696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552212" y="1862254"/>
            <a:ext cx="1800000" cy="1800000"/>
          </a:xfrm>
          <a:prstGeom prst="ellipse">
            <a:avLst/>
          </a:prstGeom>
          <a:solidFill>
            <a:srgbClr val="666666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B6FE8DF5-0C8F-411B-A6F5-9FAD03C3CB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10256" y="1862254"/>
            <a:ext cx="1800000" cy="1800000"/>
          </a:xfrm>
          <a:prstGeom prst="ellipse">
            <a:avLst/>
          </a:prstGeom>
          <a:solidFill>
            <a:srgbClr val="666666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76F1EA50-B17A-4B4C-9A27-7496933736C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581234" y="3833820"/>
            <a:ext cx="1800000" cy="1800000"/>
          </a:xfrm>
          <a:prstGeom prst="ellipse">
            <a:avLst/>
          </a:prstGeom>
          <a:solidFill>
            <a:srgbClr val="666666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E4FD8758-0915-48B3-A215-30AA864F4F1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52212" y="3833820"/>
            <a:ext cx="1800000" cy="1800000"/>
          </a:xfrm>
          <a:prstGeom prst="ellipse">
            <a:avLst/>
          </a:prstGeom>
          <a:solidFill>
            <a:srgbClr val="666666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1218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CCA941AC-DE84-49EC-A9C1-C10AFDA3AF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927600"/>
          </a:xfrm>
          <a:solidFill>
            <a:srgbClr val="666666"/>
          </a:solidFill>
        </p:spPr>
        <p:txBody>
          <a:bodyPr/>
          <a:lstStyle/>
          <a:p>
            <a:endParaRPr lang="de-DE" dirty="0"/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DF1C0356-37CC-4067-B10A-6D53386BFB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136" y="2918354"/>
            <a:ext cx="9578344" cy="1176430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en-US" dirty="0"/>
              <a:t>Title. Arial 40 pt. black or white. Bold.</a:t>
            </a:r>
            <a:endParaRPr lang="de-DE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9B96E19D-9853-4E7A-9302-4390A28056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2775" y="4156075"/>
            <a:ext cx="7962900" cy="436563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Subhead . Arial 20 pt. black or white. Bold.</a:t>
            </a:r>
            <a:endParaRPr lang="de-DE" dirty="0"/>
          </a:p>
        </p:txBody>
      </p:sp>
      <p:sp>
        <p:nvSpPr>
          <p:cNvPr id="18" name="Textplatzhalter 16">
            <a:extLst>
              <a:ext uri="{FF2B5EF4-FFF2-40B4-BE49-F238E27FC236}">
                <a16:creationId xmlns:a16="http://schemas.microsoft.com/office/drawing/2014/main" id="{7ACBD1B1-8423-4221-A9AF-061CA9D83A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51774" y="5211462"/>
            <a:ext cx="5483864" cy="436563"/>
          </a:xfrm>
        </p:spPr>
        <p:txBody>
          <a:bodyPr>
            <a:normAutofit/>
          </a:bodyPr>
          <a:lstStyle>
            <a:lvl1pPr marL="0" marR="0" indent="0" algn="l" defTabSz="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sz="1600" b="1"/>
            </a:lvl1pPr>
          </a:lstStyle>
          <a:p>
            <a:pPr marL="0" marR="0" lvl="0" indent="0" algn="l" defTabSz="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Name, Title, Function. Arial 16 pt. black. Bold. </a:t>
            </a:r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id="{DF04E862-10C4-46A0-A095-2EE7138220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1774" y="5648025"/>
            <a:ext cx="5483864" cy="436563"/>
          </a:xfrm>
        </p:spPr>
        <p:txBody>
          <a:bodyPr>
            <a:normAutofit/>
          </a:bodyPr>
          <a:lstStyle>
            <a:lvl1pPr marL="0" marR="0" indent="0" algn="l" defTabSz="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Date. Arial 16 pt. black.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6A69A55-5A1B-4479-975B-F4C7D7EF68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136" y="5211462"/>
            <a:ext cx="2730504" cy="67935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6DDFBC3-AB7C-4955-BFAD-86FB745523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931887"/>
            <a:ext cx="12192000" cy="92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510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AE987241-9DEC-4948-92F0-3146B0E7AC3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557132" y="1989158"/>
            <a:ext cx="3288670" cy="3274827"/>
          </a:xfrm>
          <a:prstGeom prst="ellipse">
            <a:avLst/>
          </a:prstGeom>
          <a:solidFill>
            <a:srgbClr val="666666"/>
          </a:solidFill>
        </p:spPr>
        <p:txBody>
          <a:bodyPr/>
          <a:lstStyle/>
          <a:p>
            <a:endParaRPr lang="de-DE"/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3DF11CAB-A413-4A29-8769-1A978AD4B850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4175747" y="1989159"/>
            <a:ext cx="3288670" cy="3274827"/>
          </a:xfrm>
          <a:prstGeom prst="ellipse">
            <a:avLst/>
          </a:prstGeom>
          <a:solidFill>
            <a:srgbClr val="666666"/>
          </a:solidFill>
        </p:spPr>
        <p:txBody>
          <a:bodyPr/>
          <a:lstStyle/>
          <a:p>
            <a:endParaRPr lang="de-DE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68A9BC13-1E25-48BE-8540-03145CCDD2C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794362" y="1989158"/>
            <a:ext cx="3288670" cy="3274827"/>
          </a:xfrm>
          <a:prstGeom prst="ellipse">
            <a:avLst/>
          </a:prstGeom>
          <a:solidFill>
            <a:srgbClr val="666666"/>
          </a:solidFill>
        </p:spPr>
        <p:txBody>
          <a:bodyPr/>
          <a:lstStyle/>
          <a:p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F1A274A0-9DE1-4E45-AD9C-DE63C60DDA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132" y="365125"/>
            <a:ext cx="10525900" cy="1325563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en-US" dirty="0"/>
              <a:t>Title. Arial 40 pt. black. Bold.</a:t>
            </a:r>
            <a:endParaRPr lang="de-DE" dirty="0"/>
          </a:p>
        </p:txBody>
      </p:sp>
      <p:sp>
        <p:nvSpPr>
          <p:cNvPr id="11" name="Textplatzhalter 16">
            <a:extLst>
              <a:ext uri="{FF2B5EF4-FFF2-40B4-BE49-F238E27FC236}">
                <a16:creationId xmlns:a16="http://schemas.microsoft.com/office/drawing/2014/main" id="{EC5A7D2B-6CF5-458D-8BDA-0CB5515678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45802" y="5889723"/>
            <a:ext cx="4920511" cy="436563"/>
          </a:xfrm>
        </p:spPr>
        <p:txBody>
          <a:bodyPr>
            <a:normAutofit/>
          </a:bodyPr>
          <a:lstStyle>
            <a:lvl1pPr marL="0" marR="0" indent="0" algn="l" defTabSz="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sz="1600" b="1"/>
            </a:lvl1pPr>
          </a:lstStyle>
          <a:p>
            <a:pPr marL="0" marR="0" lvl="0" indent="0" algn="l" defTabSz="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Name, Title, Function. Arial 16 pt. black. Bold. </a:t>
            </a:r>
          </a:p>
        </p:txBody>
      </p:sp>
      <p:sp>
        <p:nvSpPr>
          <p:cNvPr id="12" name="Textplatzhalter 16">
            <a:extLst>
              <a:ext uri="{FF2B5EF4-FFF2-40B4-BE49-F238E27FC236}">
                <a16:creationId xmlns:a16="http://schemas.microsoft.com/office/drawing/2014/main" id="{F0D49F1B-4AC9-482D-8C3E-2DA6CA20A7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66313" y="5887809"/>
            <a:ext cx="2316719" cy="436563"/>
          </a:xfrm>
        </p:spPr>
        <p:txBody>
          <a:bodyPr>
            <a:normAutofit/>
          </a:bodyPr>
          <a:lstStyle>
            <a:lvl1pPr marL="0" marR="0" indent="0" algn="r" defTabSz="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Date. Arial 16 pt. black. 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3407FDF-0483-44B2-BFD2-7039D47BBA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132" y="5726089"/>
            <a:ext cx="2730504" cy="67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654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3">
            <a:extLst>
              <a:ext uri="{FF2B5EF4-FFF2-40B4-BE49-F238E27FC236}">
                <a16:creationId xmlns:a16="http://schemas.microsoft.com/office/drawing/2014/main" id="{2EDC3CEB-7698-4B9B-BA3E-387DE84D98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132" y="1299256"/>
            <a:ext cx="9578344" cy="155003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Title. Arial 40 pt. black, white, red. Bold.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CB74C16-9836-45DB-A06E-1BE8E39D54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7213" y="2981325"/>
            <a:ext cx="9578975" cy="54768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</a:rPr>
              <a:t>Subhead . Arial 20 pt. black or white. Bold.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A70BD0E-DA46-4665-B4BE-A7C3F3D9D8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26012" y="5903913"/>
            <a:ext cx="4872263" cy="43656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</a:rPr>
              <a:t>Name, Title, Function. Arial 16 pt. black. Bold. </a:t>
            </a:r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505672BB-B504-4A7D-B639-B54196546F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26012" y="6340475"/>
            <a:ext cx="4872263" cy="43656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</a:rPr>
              <a:t>Date. Arial 16 pt. black.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4029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CAD339-CF95-4AB8-B45A-02DA54098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4DE7204-4A9B-4633-8934-3545164BA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D95DFDE-10D5-47EA-9102-9273B615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409" y="6225619"/>
            <a:ext cx="1162667" cy="28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801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9CEC0A-76CC-41F4-AB01-CAFC19664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D900F5-72EC-49EC-9C7F-6A9C34532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5574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168340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35D1F1-41F5-44C5-A646-0CB2E41A0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E7CF7BE-750D-496C-A8AE-18580AFD8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15257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30615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9CEC0A-76CC-41F4-AB01-CAFC19664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D900F5-72EC-49EC-9C7F-6A9C34532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5574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272006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F5CB4F-C475-43FC-B225-816119C08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3F3E7B-D72F-4632-9867-194265B0A8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04904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445C63D-120C-4A52-9623-42635D5BB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04904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470023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0A2E1E5-82B4-45D8-87DD-000369A73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1DD230A-AB18-417D-9A3F-617131989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63939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72" r:id="rId2"/>
    <p:sldLayoutId id="2147483674" r:id="rId3"/>
    <p:sldLayoutId id="2147483675" r:id="rId4"/>
    <p:sldLayoutId id="2147483651" r:id="rId5"/>
    <p:sldLayoutId id="214748367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38889D3F-9608-4584-AE07-EB28831232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740" b="-1"/>
          <a:stretch/>
        </p:blipFill>
        <p:spPr>
          <a:xfrm>
            <a:off x="0" y="5919019"/>
            <a:ext cx="12192000" cy="938981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2542244-3147-4797-95B0-D4D645C42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75DA57A-B161-4BA8-B171-0560B2DAB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56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83F33F8-7FF0-40EF-A30A-D2D85664F92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409" y="6225619"/>
            <a:ext cx="1162667" cy="28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4" r:id="rId3"/>
    <p:sldLayoutId id="2147483665" r:id="rId4"/>
    <p:sldLayoutId id="2147483677" r:id="rId5"/>
    <p:sldLayoutId id="2147483673" r:id="rId6"/>
    <p:sldLayoutId id="214748367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F00D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EFB64B1-F9FD-4FEB-9113-FF228171D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336" y="1949897"/>
            <a:ext cx="7513328" cy="186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87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DD422C1B-0FA7-4662-9521-CC6FE9BA3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Weitere</a:t>
            </a:r>
            <a:r>
              <a:rPr lang="en-US" sz="3600" dirty="0"/>
              <a:t> </a:t>
            </a:r>
            <a:r>
              <a:rPr lang="en-US" sz="3600" dirty="0" err="1"/>
              <a:t>Leistungen</a:t>
            </a:r>
            <a:r>
              <a:rPr lang="en-US" sz="3600" dirty="0"/>
              <a:t>:</a:t>
            </a:r>
            <a:endParaRPr lang="de-DE" sz="3500" b="1" dirty="0"/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F3714D3E-65DE-43A7-9EB4-BDDBBEE03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1748"/>
            <a:ext cx="4390292" cy="4351338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1400" dirty="0" err="1">
                <a:ea typeface="ＭＳ Ｐゴシック" charset="-128"/>
              </a:rPr>
              <a:t>Begleitprozesse</a:t>
            </a:r>
            <a:endParaRPr lang="en-US" sz="1400" dirty="0">
              <a:ea typeface="ＭＳ Ｐゴシック" charset="-128"/>
            </a:endParaRPr>
          </a:p>
          <a:p>
            <a:pPr marL="285750" indent="-285750">
              <a:defRPr/>
            </a:pPr>
            <a:r>
              <a:rPr lang="en-US" sz="1400" dirty="0" err="1">
                <a:ea typeface="ＭＳ Ｐゴシック" charset="-128"/>
              </a:rPr>
              <a:t>Ultraschalbad</a:t>
            </a:r>
            <a:endParaRPr lang="en-US" sz="1400" dirty="0">
              <a:ea typeface="ＭＳ Ｐゴシック" charset="-128"/>
            </a:endParaRPr>
          </a:p>
          <a:p>
            <a:pPr marL="285750" indent="-285750">
              <a:defRPr/>
            </a:pPr>
            <a:r>
              <a:rPr lang="en-US" sz="1400" dirty="0" err="1">
                <a:ea typeface="ＭＳ Ｐゴシック" charset="-128"/>
              </a:rPr>
              <a:t>Teilewaschanlage</a:t>
            </a:r>
            <a:endParaRPr lang="en-US" sz="1400" dirty="0">
              <a:ea typeface="ＭＳ Ｐゴシック" charset="-128"/>
            </a:endParaRPr>
          </a:p>
          <a:p>
            <a:pPr marL="285750" indent="-285750">
              <a:defRPr/>
            </a:pPr>
            <a:r>
              <a:rPr lang="en-US" sz="1400" dirty="0" err="1">
                <a:ea typeface="ＭＳ Ｐゴシック" charset="-128"/>
              </a:rPr>
              <a:t>Gleitschleifen</a:t>
            </a:r>
            <a:endParaRPr lang="en-US" sz="1400" dirty="0">
              <a:ea typeface="ＭＳ Ｐゴシック" charset="-128"/>
            </a:endParaRPr>
          </a:p>
          <a:p>
            <a:pPr marL="285750" indent="-285750">
              <a:defRPr/>
            </a:pPr>
            <a:r>
              <a:rPr lang="en-US" sz="1400" dirty="0" err="1">
                <a:ea typeface="ＭＳ Ｐゴシック" charset="-128"/>
              </a:rPr>
              <a:t>Sägen</a:t>
            </a:r>
            <a:endParaRPr lang="en-US" sz="1400" dirty="0">
              <a:ea typeface="ＭＳ Ｐゴシック" charset="-128"/>
            </a:endParaRPr>
          </a:p>
          <a:p>
            <a:pPr marL="285750" indent="-285750">
              <a:defRPr/>
            </a:pPr>
            <a:endParaRPr lang="en-US" sz="1400" dirty="0">
              <a:ea typeface="ＭＳ Ｐゴシック" charset="-128"/>
            </a:endParaRPr>
          </a:p>
          <a:p>
            <a:pPr marL="0" indent="0">
              <a:buNone/>
              <a:defRPr/>
            </a:pPr>
            <a:r>
              <a:rPr lang="en-US" sz="1400" dirty="0" err="1">
                <a:ea typeface="ＭＳ Ｐゴシック" charset="-128"/>
              </a:rPr>
              <a:t>Über</a:t>
            </a:r>
            <a:r>
              <a:rPr lang="en-US" sz="1400" dirty="0">
                <a:ea typeface="ＭＳ Ｐゴシック" charset="-128"/>
              </a:rPr>
              <a:t> </a:t>
            </a:r>
            <a:r>
              <a:rPr lang="en-US" sz="1400" dirty="0" err="1">
                <a:ea typeface="ＭＳ Ｐゴシック" charset="-128"/>
              </a:rPr>
              <a:t>verlängerte</a:t>
            </a:r>
            <a:r>
              <a:rPr lang="en-US" sz="1400" dirty="0">
                <a:ea typeface="ＭＳ Ｐゴシック" charset="-128"/>
              </a:rPr>
              <a:t> </a:t>
            </a:r>
            <a:r>
              <a:rPr lang="en-US" sz="1400" dirty="0" err="1">
                <a:ea typeface="ＭＳ Ｐゴシック" charset="-128"/>
              </a:rPr>
              <a:t>Werkbank</a:t>
            </a:r>
            <a:endParaRPr lang="en-US" sz="1400" dirty="0">
              <a:ea typeface="ＭＳ Ｐゴシック" charset="-128"/>
            </a:endParaRPr>
          </a:p>
          <a:p>
            <a:pPr marL="285750" indent="-285750">
              <a:defRPr/>
            </a:pPr>
            <a:r>
              <a:rPr lang="en-US" sz="1400" dirty="0" err="1">
                <a:ea typeface="ＭＳ Ｐゴシック" charset="-128"/>
              </a:rPr>
              <a:t>Schweißen</a:t>
            </a:r>
            <a:endParaRPr lang="en-US" sz="1400" dirty="0">
              <a:ea typeface="ＭＳ Ｐゴシック" charset="-128"/>
            </a:endParaRPr>
          </a:p>
          <a:p>
            <a:pPr marL="285750" indent="-285750">
              <a:defRPr/>
            </a:pPr>
            <a:r>
              <a:rPr lang="en-US" sz="1400" dirty="0">
                <a:ea typeface="ＭＳ Ｐゴシック" charset="-128"/>
              </a:rPr>
              <a:t>Lack</a:t>
            </a:r>
          </a:p>
          <a:p>
            <a:pPr marL="285750" indent="-285750">
              <a:defRPr/>
            </a:pPr>
            <a:r>
              <a:rPr lang="en-US" sz="1400" dirty="0" err="1">
                <a:ea typeface="ＭＳ Ｐゴシック" charset="-128"/>
              </a:rPr>
              <a:t>Oberfläche</a:t>
            </a:r>
            <a:r>
              <a:rPr lang="en-US" sz="1400" dirty="0">
                <a:ea typeface="ＭＳ Ｐゴシック" charset="-128"/>
              </a:rPr>
              <a:t> (</a:t>
            </a:r>
            <a:r>
              <a:rPr lang="en-US" sz="1400" dirty="0" err="1">
                <a:ea typeface="ＭＳ Ｐゴシック" charset="-128"/>
              </a:rPr>
              <a:t>Galvanik</a:t>
            </a:r>
            <a:r>
              <a:rPr lang="en-US" sz="1400" dirty="0">
                <a:ea typeface="ＭＳ Ｐゴシック" charset="-128"/>
              </a:rPr>
              <a:t>)</a:t>
            </a:r>
          </a:p>
          <a:p>
            <a:pPr marL="285750" indent="-285750">
              <a:defRPr/>
            </a:pPr>
            <a:endParaRPr lang="en-US" sz="1400" dirty="0">
              <a:ea typeface="ＭＳ Ｐゴシック" charset="-128"/>
            </a:endParaRPr>
          </a:p>
          <a:p>
            <a:pPr>
              <a:defRPr/>
            </a:pPr>
            <a:endParaRPr lang="de-DE" sz="1400" dirty="0"/>
          </a:p>
          <a:p>
            <a:pPr marL="0" indent="0">
              <a:buNone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1382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DD422C1B-0FA7-4662-9521-CC6FE9BA3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Kontakt</a:t>
            </a:r>
            <a:r>
              <a:rPr lang="en-US" sz="3600" dirty="0"/>
              <a:t>:</a:t>
            </a:r>
            <a:endParaRPr lang="de-DE" sz="3500" b="1" dirty="0"/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F3714D3E-65DE-43A7-9EB4-BDDBBEE03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81748"/>
            <a:ext cx="9665677" cy="4351338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en-US" sz="1400" dirty="0">
              <a:ea typeface="ＭＳ Ｐゴシック" charset="-128"/>
            </a:endParaRPr>
          </a:p>
          <a:p>
            <a:pPr marL="0" indent="0">
              <a:buNone/>
              <a:defRPr/>
            </a:pPr>
            <a:r>
              <a:rPr lang="en-US" sz="1400" dirty="0">
                <a:ea typeface="ＭＳ Ｐゴシック" charset="-128"/>
              </a:rPr>
              <a:t>Andreas Berlin					Christian Petersen</a:t>
            </a:r>
          </a:p>
          <a:p>
            <a:pPr marL="0" indent="0">
              <a:buNone/>
              <a:defRPr/>
            </a:pPr>
            <a:r>
              <a:rPr lang="en-US" sz="1400" dirty="0">
                <a:ea typeface="ＭＳ Ｐゴシック" charset="-128"/>
              </a:rPr>
              <a:t>andreas.berlin@anschuetz.com 				christian.petersen@anschuetz.com</a:t>
            </a:r>
          </a:p>
          <a:p>
            <a:pPr marL="0" indent="0">
              <a:buNone/>
              <a:defRPr/>
            </a:pPr>
            <a:r>
              <a:rPr lang="en-US" sz="1400" dirty="0">
                <a:ea typeface="ＭＳ Ｐゴシック" charset="-128"/>
              </a:rPr>
              <a:t>++49 431 3019 864					++49 431 3019 344</a:t>
            </a:r>
          </a:p>
          <a:p>
            <a:pPr marL="0" indent="0">
              <a:buNone/>
              <a:defRPr/>
            </a:pPr>
            <a:endParaRPr lang="en-US" sz="1400" dirty="0">
              <a:ea typeface="ＭＳ Ｐゴシック" charset="-128"/>
            </a:endParaRPr>
          </a:p>
          <a:p>
            <a:pPr marL="0" indent="0">
              <a:buNone/>
              <a:defRPr/>
            </a:pPr>
            <a:endParaRPr lang="en-US" sz="1400" dirty="0">
              <a:ea typeface="ＭＳ Ｐゴシック" charset="-128"/>
            </a:endParaRPr>
          </a:p>
          <a:p>
            <a:pPr>
              <a:defRPr/>
            </a:pPr>
            <a:endParaRPr lang="de-DE" sz="1400" dirty="0"/>
          </a:p>
          <a:p>
            <a:pPr marL="0" indent="0">
              <a:buNone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5723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68495FA-DC01-4264-AA14-FACAAAA30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4479"/>
            <a:ext cx="10515600" cy="1698137"/>
          </a:xfrm>
        </p:spPr>
        <p:txBody>
          <a:bodyPr>
            <a:normAutofit/>
          </a:bodyPr>
          <a:lstStyle/>
          <a:p>
            <a:pPr algn="ctr"/>
            <a:r>
              <a:rPr lang="de-DE" dirty="0">
                <a:solidFill>
                  <a:srgbClr val="000000"/>
                </a:solidFill>
                <a:ea typeface="ＭＳ Ｐゴシック" charset="-128"/>
              </a:rPr>
              <a:t>V</a:t>
            </a:r>
            <a:r>
              <a:rPr lang="de-DE" dirty="0"/>
              <a:t>ielen Dank!</a:t>
            </a:r>
          </a:p>
        </p:txBody>
      </p:sp>
    </p:spTree>
    <p:extLst>
      <p:ext uri="{BB962C8B-B14F-4D97-AF65-F5344CB8AC3E}">
        <p14:creationId xmlns:p14="http://schemas.microsoft.com/office/powerpoint/2010/main" val="2414362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DD422C1B-0FA7-4662-9521-CC6FE9BA3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ea typeface="ＭＳ Ｐゴシック" charset="-128"/>
              </a:rPr>
              <a:t>Portfolio </a:t>
            </a:r>
            <a:r>
              <a:rPr lang="en-US" sz="3600" dirty="0" err="1">
                <a:ea typeface="ＭＳ Ｐゴシック" charset="-128"/>
              </a:rPr>
              <a:t>Maschinen</a:t>
            </a:r>
            <a:r>
              <a:rPr lang="en-US" sz="3600" dirty="0">
                <a:ea typeface="ＭＳ Ｐゴシック" charset="-128"/>
              </a:rPr>
              <a:t> und </a:t>
            </a:r>
            <a:r>
              <a:rPr lang="en-US" sz="3600" dirty="0" err="1">
                <a:ea typeface="ＭＳ Ｐゴシック" charset="-128"/>
              </a:rPr>
              <a:t>Abmaße</a:t>
            </a:r>
            <a:endParaRPr lang="de-DE" sz="3500" b="1" dirty="0"/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A7E5CB83-C73A-4AC0-8032-6874D95066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3909753"/>
              </p:ext>
            </p:extLst>
          </p:nvPr>
        </p:nvGraphicFramePr>
        <p:xfrm>
          <a:off x="838200" y="1266093"/>
          <a:ext cx="9519140" cy="3808452"/>
        </p:xfrm>
        <a:graphic>
          <a:graphicData uri="http://schemas.openxmlformats.org/drawingml/2006/table">
            <a:tbl>
              <a:tblPr/>
              <a:tblGrid>
                <a:gridCol w="2479449">
                  <a:extLst>
                    <a:ext uri="{9D8B030D-6E8A-4147-A177-3AD203B41FA5}">
                      <a16:colId xmlns:a16="http://schemas.microsoft.com/office/drawing/2014/main" val="3814650123"/>
                    </a:ext>
                  </a:extLst>
                </a:gridCol>
                <a:gridCol w="1261526">
                  <a:extLst>
                    <a:ext uri="{9D8B030D-6E8A-4147-A177-3AD203B41FA5}">
                      <a16:colId xmlns:a16="http://schemas.microsoft.com/office/drawing/2014/main" val="1689355987"/>
                    </a:ext>
                  </a:extLst>
                </a:gridCol>
                <a:gridCol w="1611949">
                  <a:extLst>
                    <a:ext uri="{9D8B030D-6E8A-4147-A177-3AD203B41FA5}">
                      <a16:colId xmlns:a16="http://schemas.microsoft.com/office/drawing/2014/main" val="2939747540"/>
                    </a:ext>
                  </a:extLst>
                </a:gridCol>
                <a:gridCol w="747571">
                  <a:extLst>
                    <a:ext uri="{9D8B030D-6E8A-4147-A177-3AD203B41FA5}">
                      <a16:colId xmlns:a16="http://schemas.microsoft.com/office/drawing/2014/main" val="2065594861"/>
                    </a:ext>
                  </a:extLst>
                </a:gridCol>
                <a:gridCol w="1845566">
                  <a:extLst>
                    <a:ext uri="{9D8B030D-6E8A-4147-A177-3AD203B41FA5}">
                      <a16:colId xmlns:a16="http://schemas.microsoft.com/office/drawing/2014/main" val="2947032323"/>
                    </a:ext>
                  </a:extLst>
                </a:gridCol>
                <a:gridCol w="1573079">
                  <a:extLst>
                    <a:ext uri="{9D8B030D-6E8A-4147-A177-3AD203B41FA5}">
                      <a16:colId xmlns:a16="http://schemas.microsoft.com/office/drawing/2014/main" val="1094609842"/>
                    </a:ext>
                  </a:extLst>
                </a:gridCol>
              </a:tblGrid>
              <a:tr h="297895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Bezeichung</a:t>
                      </a:r>
                      <a:endParaRPr lang="de-DE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Hersteller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Steuerung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Baujahr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Abmaße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Technologie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534377"/>
                  </a:ext>
                </a:extLst>
              </a:tr>
              <a:tr h="283711"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DMG </a:t>
                      </a:r>
                      <a:r>
                        <a:rPr lang="de-DE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CTX</a:t>
                      </a:r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beta</a:t>
                      </a:r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800TV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DMG Mori </a:t>
                      </a:r>
                      <a:r>
                        <a:rPr lang="de-DE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Seiki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Sinumerik</a:t>
                      </a:r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840D SL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Ø300x800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Drehen, Fräsen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866748"/>
                  </a:ext>
                </a:extLst>
              </a:tr>
              <a:tr h="283711"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DMG DMU 60 </a:t>
                      </a:r>
                      <a:r>
                        <a:rPr lang="de-DE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eVo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DMG Mori </a:t>
                      </a:r>
                      <a:r>
                        <a:rPr lang="de-DE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Seiki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Sinumerik</a:t>
                      </a:r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840D SL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X600/Y500/Z500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Fräsen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4292794"/>
                  </a:ext>
                </a:extLst>
              </a:tr>
              <a:tr h="283711"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Mitsubishi MV1200 R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Mitsubishi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dirty="0">
                          <a:solidFill>
                            <a:srgbClr val="000000"/>
                          </a:solidFill>
                          <a:latin typeface="Arial" pitchFamily="34" charset="0"/>
                          <a:ea typeface="ＭＳ Ｐゴシック" charset="-128"/>
                        </a:rPr>
                        <a:t>810x700x215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Drahterodieren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3146565"/>
                  </a:ext>
                </a:extLst>
              </a:tr>
              <a:tr h="283711"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Mori </a:t>
                      </a:r>
                      <a:r>
                        <a:rPr lang="de-DE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Seiki</a:t>
                      </a:r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Duracenter</a:t>
                      </a:r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Mori Seiki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MSX-501 MAPPSII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2005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X800/Y510/Z510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Drehen, Fräsen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8275986"/>
                  </a:ext>
                </a:extLst>
              </a:tr>
              <a:tr h="283711"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Hardinge GX600 Unitech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Hardinge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Sinumerik 810D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2008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X600/Y540/Z540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Drehen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5134270"/>
                  </a:ext>
                </a:extLst>
              </a:tr>
              <a:tr h="283711">
                <a:tc>
                  <a:txBody>
                    <a:bodyPr/>
                    <a:lstStyle/>
                    <a:p>
                      <a:pPr algn="l" fontAlgn="b"/>
                      <a:r>
                        <a:rPr lang="fi-FI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Mori Seiki ZT 1500 Y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Mori Seiki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MSX-501 MAPPSII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2005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Ø140x450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Drehen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3955195"/>
                  </a:ext>
                </a:extLst>
              </a:tr>
              <a:tr h="283711"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Mori Seiki NL 2500MC/1250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Mori Seiki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MSX-850 MAPPSII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2005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Ø260x1345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Drehen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9189308"/>
                  </a:ext>
                </a:extLst>
              </a:tr>
              <a:tr h="389736"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Okuma LB3000 EXII-MYC 450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Okuma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OSP P300L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Ø260x510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Drehen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5711089"/>
                  </a:ext>
                </a:extLst>
              </a:tr>
              <a:tr h="283711"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Spinner SB32-T-V4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Spinner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Sinumerik 840D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Ø150x285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Drehen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2480170"/>
                  </a:ext>
                </a:extLst>
              </a:tr>
              <a:tr h="283711"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Spinner SB/B-TMC-V3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Spinner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Sinumerik 840D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Ø150x285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Drehen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5256788"/>
                  </a:ext>
                </a:extLst>
              </a:tr>
              <a:tr h="283711"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Mori </a:t>
                      </a:r>
                      <a:r>
                        <a:rPr lang="de-DE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Seiki</a:t>
                      </a:r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NZX</a:t>
                      </a:r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1500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DMG Mori </a:t>
                      </a:r>
                      <a:r>
                        <a:rPr lang="de-DE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Seiki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Fanuc F31iB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Ø320x810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Drehen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9716537"/>
                  </a:ext>
                </a:extLst>
              </a:tr>
              <a:tr h="283711"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DMG Mori NLX/500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DMG Mori </a:t>
                      </a:r>
                      <a:r>
                        <a:rPr lang="de-DE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Seiki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Mitsubishi 730 UM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Ø386x515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Drehen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9064459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4E04B729-3ADC-4E57-B897-5DF58C39C3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64" y="5087048"/>
            <a:ext cx="1904018" cy="131500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294209E-D209-49F2-A1B7-F08C94A16D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427" y="5241494"/>
            <a:ext cx="1087440" cy="97748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12796D2-570C-4E80-B9AF-B028877B00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629" y="5241494"/>
            <a:ext cx="1228658" cy="109432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928EEB5-0DFB-4EBE-9F9A-B249850E00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353" y="5241494"/>
            <a:ext cx="1055687" cy="97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03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C9A968-1D33-416A-B4DA-FBA0BD6EE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76FED3D-9972-497C-ADAB-911600CAD0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3608C7B-C31F-48C0-B447-AD2A0CC0EE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AA61F69-7104-427A-8CD0-7AA99CC63D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DD6D010-A6B6-4CF6-8C65-E32D8CBA3C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18"/>
            <a:ext cx="12192000" cy="685316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D61FF10-EDA9-4C93-891B-57507455D61F}"/>
              </a:ext>
            </a:extLst>
          </p:cNvPr>
          <p:cNvSpPr txBox="1"/>
          <p:nvPr/>
        </p:nvSpPr>
        <p:spPr>
          <a:xfrm>
            <a:off x="719328" y="804672"/>
            <a:ext cx="30180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de-DE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de-DE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B743257-B736-4A6B-BD6E-66BFD8D208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409" y="6225619"/>
            <a:ext cx="1162667" cy="28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13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357B6F98-0E2E-4F45-B99E-79E49C80103F}"/>
              </a:ext>
            </a:extLst>
          </p:cNvPr>
          <p:cNvGrpSpPr/>
          <p:nvPr/>
        </p:nvGrpSpPr>
        <p:grpSpPr>
          <a:xfrm>
            <a:off x="0" y="-1"/>
            <a:ext cx="12192001" cy="6858001"/>
            <a:chOff x="-1" y="-1"/>
            <a:chExt cx="12192001" cy="6858001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392D6C2D-D656-4F0E-9A64-7E1107D79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-1"/>
              <a:ext cx="12191999" cy="6858001"/>
            </a:xfrm>
            <a:prstGeom prst="rect">
              <a:avLst/>
            </a:prstGeom>
          </p:spPr>
        </p:pic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CEDCD31D-7435-4F8A-A56A-552360E9E07B}"/>
                </a:ext>
              </a:extLst>
            </p:cNvPr>
            <p:cNvGrpSpPr/>
            <p:nvPr/>
          </p:nvGrpSpPr>
          <p:grpSpPr>
            <a:xfrm>
              <a:off x="0" y="4183055"/>
              <a:ext cx="12192000" cy="2674945"/>
              <a:chOff x="0" y="4183055"/>
              <a:chExt cx="12192000" cy="2674945"/>
            </a:xfrm>
          </p:grpSpPr>
          <p:pic>
            <p:nvPicPr>
              <p:cNvPr id="7" name="Grafik 6">
                <a:extLst>
                  <a:ext uri="{FF2B5EF4-FFF2-40B4-BE49-F238E27FC236}">
                    <a16:creationId xmlns:a16="http://schemas.microsoft.com/office/drawing/2014/main" id="{AC91D7AB-6B97-441A-8152-12412BE164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4183055"/>
                <a:ext cx="12192000" cy="2674945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2A49B11A-77CF-4AB4-9AB3-F01D21938F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7132" y="5752701"/>
                <a:ext cx="2730504" cy="679352"/>
              </a:xfrm>
              <a:prstGeom prst="rect">
                <a:avLst/>
              </a:prstGeom>
            </p:spPr>
          </p:pic>
        </p:grpSp>
      </p:grpSp>
      <p:sp>
        <p:nvSpPr>
          <p:cNvPr id="20" name="Titel 19">
            <a:extLst>
              <a:ext uri="{FF2B5EF4-FFF2-40B4-BE49-F238E27FC236}">
                <a16:creationId xmlns:a16="http://schemas.microsoft.com/office/drawing/2014/main" id="{ED6A67F8-0FC2-4A49-8D1F-414962518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The Navigation Company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395B329D-040B-4AEE-8DD2-05956DE4CB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Anschütz</a:t>
            </a:r>
            <a:r>
              <a:rPr lang="en-US" dirty="0"/>
              <a:t> </a:t>
            </a:r>
            <a:r>
              <a:rPr lang="en-US" dirty="0" err="1"/>
              <a:t>Auftragsfertigung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7612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51ECE94-4992-49A9-BBDA-9EC379A0F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6D6F17A-835F-4B72-8190-847825D6C9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634109E-F1A1-48BE-A6E6-913EB72F87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Anschütz</a:t>
            </a:r>
            <a:r>
              <a:rPr lang="en-US" dirty="0"/>
              <a:t> </a:t>
            </a:r>
            <a:r>
              <a:rPr lang="en-US" dirty="0" err="1"/>
              <a:t>Auftragsfertigung</a:t>
            </a:r>
            <a:endParaRPr lang="de-DE" dirty="0"/>
          </a:p>
          <a:p>
            <a:endParaRPr lang="de-DE" dirty="0"/>
          </a:p>
        </p:txBody>
      </p:sp>
      <p:pic>
        <p:nvPicPr>
          <p:cNvPr id="7" name="Bildplatzhalter 3">
            <a:extLst>
              <a:ext uri="{FF2B5EF4-FFF2-40B4-BE49-F238E27FC236}">
                <a16:creationId xmlns:a16="http://schemas.microsoft.com/office/drawing/2014/main" id="{8985C977-DA81-477D-ABA8-7DDB969096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56" b="23056"/>
          <a:stretch/>
        </p:blipFill>
        <p:spPr>
          <a:xfrm>
            <a:off x="0" y="0"/>
            <a:ext cx="12192000" cy="4927600"/>
          </a:xfrm>
        </p:spPr>
      </p:pic>
    </p:spTree>
    <p:extLst>
      <p:ext uri="{BB962C8B-B14F-4D97-AF65-F5344CB8AC3E}">
        <p14:creationId xmlns:p14="http://schemas.microsoft.com/office/powerpoint/2010/main" val="1898815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Vorlage_Endfolie_16zu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87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DD422C1B-0FA7-4662-9521-CC6FE9BA3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500" b="1" dirty="0"/>
              <a:t>Anschütz GmbH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F3714D3E-65DE-43A7-9EB4-BDDBBEE03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1748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en-US" sz="2300" dirty="0">
                <a:ea typeface="ＭＳ Ｐゴシック" charset="-128"/>
              </a:rPr>
              <a:t>Unser </a:t>
            </a:r>
            <a:r>
              <a:rPr lang="en-US" sz="2300" dirty="0" err="1">
                <a:ea typeface="ＭＳ Ｐゴシック" charset="-128"/>
              </a:rPr>
              <a:t>modernes</a:t>
            </a:r>
            <a:r>
              <a:rPr lang="en-US" sz="2300" dirty="0">
                <a:ea typeface="ＭＳ Ｐゴシック" charset="-128"/>
              </a:rPr>
              <a:t> </a:t>
            </a:r>
            <a:r>
              <a:rPr lang="en-US" sz="2300" dirty="0" err="1">
                <a:ea typeface="ＭＳ Ｐゴシック" charset="-128"/>
              </a:rPr>
              <a:t>Traditionsunternehmen</a:t>
            </a:r>
            <a:r>
              <a:rPr lang="en-US" sz="2300" dirty="0">
                <a:ea typeface="ＭＳ Ｐゴシック" charset="-128"/>
              </a:rPr>
              <a:t> </a:t>
            </a:r>
            <a:r>
              <a:rPr lang="en-US" sz="2300" dirty="0" err="1">
                <a:ea typeface="ＭＳ Ｐゴシック" charset="-128"/>
              </a:rPr>
              <a:t>steht</a:t>
            </a:r>
            <a:r>
              <a:rPr lang="en-US" sz="2300" dirty="0">
                <a:ea typeface="ＭＳ Ｐゴシック" charset="-128"/>
              </a:rPr>
              <a:t> für </a:t>
            </a:r>
            <a:r>
              <a:rPr lang="en-US" sz="2300" dirty="0" err="1">
                <a:ea typeface="ＭＳ Ｐゴシック" charset="-128"/>
              </a:rPr>
              <a:t>höchste</a:t>
            </a:r>
            <a:r>
              <a:rPr lang="en-US" sz="2300" dirty="0">
                <a:ea typeface="ＭＳ Ｐゴシック" charset="-128"/>
              </a:rPr>
              <a:t> </a:t>
            </a:r>
            <a:r>
              <a:rPr lang="en-US" sz="2300" dirty="0" err="1">
                <a:ea typeface="ＭＳ Ｐゴシック" charset="-128"/>
              </a:rPr>
              <a:t>Präzision</a:t>
            </a:r>
            <a:r>
              <a:rPr lang="en-US" sz="2300" dirty="0">
                <a:ea typeface="ＭＳ Ｐゴシック" charset="-128"/>
              </a:rPr>
              <a:t> und </a:t>
            </a:r>
            <a:r>
              <a:rPr lang="en-US" sz="2300" dirty="0" err="1">
                <a:ea typeface="ＭＳ Ｐゴシック" charset="-128"/>
              </a:rPr>
              <a:t>Fertigungsmöglichkeiten</a:t>
            </a:r>
            <a:r>
              <a:rPr lang="en-US" sz="2300" dirty="0">
                <a:ea typeface="ＭＳ Ｐゴシック" charset="-128"/>
              </a:rPr>
              <a:t> </a:t>
            </a:r>
            <a:r>
              <a:rPr lang="en-US" sz="2300" dirty="0" err="1">
                <a:ea typeface="ＭＳ Ｐゴシック" charset="-128"/>
              </a:rPr>
              <a:t>rund</a:t>
            </a:r>
            <a:r>
              <a:rPr lang="en-US" sz="2300" dirty="0">
                <a:ea typeface="ＭＳ Ｐゴシック" charset="-128"/>
              </a:rPr>
              <a:t> um die </a:t>
            </a:r>
            <a:r>
              <a:rPr lang="en-US" sz="2300" dirty="0" err="1">
                <a:ea typeface="ＭＳ Ｐゴシック" charset="-128"/>
              </a:rPr>
              <a:t>Zerspanungtechnik</a:t>
            </a:r>
            <a:r>
              <a:rPr lang="en-US" sz="2300" dirty="0">
                <a:ea typeface="ＭＳ Ｐゴシック" charset="-128"/>
              </a:rPr>
              <a:t>. Und </a:t>
            </a:r>
            <a:r>
              <a:rPr lang="en-US" sz="2300" dirty="0" err="1">
                <a:ea typeface="ＭＳ Ｐゴシック" charset="-128"/>
              </a:rPr>
              <a:t>aufgrund</a:t>
            </a:r>
            <a:r>
              <a:rPr lang="en-US" sz="2300" dirty="0">
                <a:ea typeface="ＭＳ Ｐゴシック" charset="-128"/>
              </a:rPr>
              <a:t> </a:t>
            </a:r>
            <a:r>
              <a:rPr lang="en-US" sz="2300" dirty="0" err="1">
                <a:ea typeface="ＭＳ Ｐゴシック" charset="-128"/>
              </a:rPr>
              <a:t>Erfahrung</a:t>
            </a:r>
            <a:r>
              <a:rPr lang="en-US" sz="2300" dirty="0">
                <a:ea typeface="ＭＳ Ｐゴシック" charset="-128"/>
              </a:rPr>
              <a:t> und Know-How </a:t>
            </a:r>
            <a:r>
              <a:rPr lang="en-US" sz="2300" dirty="0" err="1">
                <a:ea typeface="ＭＳ Ｐゴシック" charset="-128"/>
              </a:rPr>
              <a:t>aus</a:t>
            </a:r>
            <a:r>
              <a:rPr lang="en-US" sz="2300" dirty="0">
                <a:ea typeface="ＭＳ Ｐゴシック" charset="-128"/>
              </a:rPr>
              <a:t> </a:t>
            </a:r>
            <a:r>
              <a:rPr lang="en-US" sz="2300" dirty="0" err="1">
                <a:ea typeface="ＭＳ Ｐゴシック" charset="-128"/>
              </a:rPr>
              <a:t>Jahrzehnten</a:t>
            </a:r>
            <a:r>
              <a:rPr lang="en-US" sz="2300" dirty="0">
                <a:ea typeface="ＭＳ Ｐゴシック" charset="-128"/>
              </a:rPr>
              <a:t> </a:t>
            </a:r>
            <a:r>
              <a:rPr lang="en-US" sz="2300" dirty="0" err="1">
                <a:ea typeface="ＭＳ Ｐゴシック" charset="-128"/>
              </a:rPr>
              <a:t>sowie</a:t>
            </a:r>
            <a:r>
              <a:rPr lang="en-US" sz="2300" dirty="0">
                <a:ea typeface="ＭＳ Ｐゴシック" charset="-128"/>
              </a:rPr>
              <a:t> </a:t>
            </a:r>
            <a:r>
              <a:rPr lang="en-US" sz="2300" dirty="0" err="1">
                <a:ea typeface="ＭＳ Ｐゴシック" charset="-128"/>
              </a:rPr>
              <a:t>modernen</a:t>
            </a:r>
            <a:r>
              <a:rPr lang="en-US" sz="2300" dirty="0">
                <a:ea typeface="ＭＳ Ｐゴシック" charset="-128"/>
              </a:rPr>
              <a:t> </a:t>
            </a:r>
            <a:r>
              <a:rPr lang="en-US" sz="2300" dirty="0" err="1">
                <a:ea typeface="ＭＳ Ｐゴシック" charset="-128"/>
              </a:rPr>
              <a:t>Prozessen</a:t>
            </a:r>
            <a:r>
              <a:rPr lang="en-US" sz="2300" dirty="0">
                <a:ea typeface="ＭＳ Ｐゴシック" charset="-128"/>
              </a:rPr>
              <a:t> </a:t>
            </a:r>
            <a:r>
              <a:rPr lang="en-US" sz="2300" dirty="0" err="1">
                <a:ea typeface="ＭＳ Ｐゴシック" charset="-128"/>
              </a:rPr>
              <a:t>sind</a:t>
            </a:r>
            <a:r>
              <a:rPr lang="en-US" sz="2300" dirty="0">
                <a:ea typeface="ＭＳ Ｐゴシック" charset="-128"/>
              </a:rPr>
              <a:t> </a:t>
            </a:r>
            <a:r>
              <a:rPr lang="en-US" sz="2300" dirty="0" err="1">
                <a:ea typeface="ＭＳ Ｐゴシック" charset="-128"/>
              </a:rPr>
              <a:t>wir</a:t>
            </a:r>
            <a:r>
              <a:rPr lang="en-US" sz="2300" dirty="0">
                <a:ea typeface="ＭＳ Ｐゴシック" charset="-128"/>
              </a:rPr>
              <a:t> </a:t>
            </a:r>
            <a:r>
              <a:rPr lang="en-US" sz="2300" dirty="0" err="1">
                <a:ea typeface="ＭＳ Ｐゴシック" charset="-128"/>
              </a:rPr>
              <a:t>mit</a:t>
            </a:r>
            <a:r>
              <a:rPr lang="en-US" sz="2300" dirty="0">
                <a:ea typeface="ＭＳ Ｐゴシック" charset="-128"/>
              </a:rPr>
              <a:t> </a:t>
            </a:r>
            <a:r>
              <a:rPr lang="en-US" sz="2300" dirty="0" err="1">
                <a:ea typeface="ＭＳ Ｐゴシック" charset="-128"/>
              </a:rPr>
              <a:t>unseren</a:t>
            </a:r>
            <a:r>
              <a:rPr lang="en-US" sz="2300" dirty="0">
                <a:ea typeface="ＭＳ Ｐゴシック" charset="-128"/>
              </a:rPr>
              <a:t> </a:t>
            </a:r>
            <a:r>
              <a:rPr lang="en-US" sz="2300" dirty="0" err="1">
                <a:ea typeface="ＭＳ Ｐゴシック" charset="-128"/>
              </a:rPr>
              <a:t>Produkten</a:t>
            </a:r>
            <a:r>
              <a:rPr lang="en-US" sz="2300" dirty="0">
                <a:ea typeface="ＭＳ Ｐゴシック" charset="-128"/>
              </a:rPr>
              <a:t> </a:t>
            </a:r>
            <a:r>
              <a:rPr lang="en-US" sz="2300" dirty="0" err="1">
                <a:ea typeface="ＭＳ Ｐゴシック" charset="-128"/>
              </a:rPr>
              <a:t>Weltmarktführer</a:t>
            </a:r>
            <a:r>
              <a:rPr lang="en-US" sz="2300" dirty="0">
                <a:ea typeface="ＭＳ Ｐゴシック" charset="-128"/>
              </a:rPr>
              <a:t> </a:t>
            </a:r>
            <a:r>
              <a:rPr lang="en-US" sz="2300" dirty="0" err="1">
                <a:ea typeface="ＭＳ Ｐゴシック" charset="-128"/>
              </a:rPr>
              <a:t>im</a:t>
            </a:r>
            <a:r>
              <a:rPr lang="en-US" sz="2300" dirty="0">
                <a:ea typeface="ＭＳ Ｐゴシック" charset="-128"/>
              </a:rPr>
              <a:t> </a:t>
            </a:r>
            <a:r>
              <a:rPr lang="en-US" sz="2300" dirty="0" err="1">
                <a:ea typeface="ＭＳ Ｐゴシック" charset="-128"/>
              </a:rPr>
              <a:t>Bereich</a:t>
            </a:r>
            <a:r>
              <a:rPr lang="en-US" sz="2300" dirty="0">
                <a:ea typeface="ＭＳ Ｐゴシック" charset="-128"/>
              </a:rPr>
              <a:t> der Navigation. </a:t>
            </a:r>
          </a:p>
          <a:p>
            <a:pPr marL="0" indent="0">
              <a:buNone/>
              <a:defRPr/>
            </a:pPr>
            <a:r>
              <a:rPr lang="en-US" sz="2300" dirty="0" err="1">
                <a:ea typeface="ＭＳ Ｐゴシック" charset="-128"/>
              </a:rPr>
              <a:t>Diese</a:t>
            </a:r>
            <a:r>
              <a:rPr lang="en-US" sz="2300" dirty="0">
                <a:ea typeface="ＭＳ Ｐゴシック" charset="-128"/>
              </a:rPr>
              <a:t> </a:t>
            </a:r>
            <a:r>
              <a:rPr lang="en-US" sz="2300" dirty="0" err="1">
                <a:ea typeface="ＭＳ Ｐゴシック" charset="-128"/>
              </a:rPr>
              <a:t>Fertigungsmöglichkeiten</a:t>
            </a:r>
            <a:r>
              <a:rPr lang="en-US" sz="2300" dirty="0">
                <a:ea typeface="ＭＳ Ｐゴシック" charset="-128"/>
              </a:rPr>
              <a:t> </a:t>
            </a:r>
            <a:r>
              <a:rPr lang="en-US" sz="2300" dirty="0" err="1">
                <a:ea typeface="ＭＳ Ｐゴシック" charset="-128"/>
              </a:rPr>
              <a:t>bieten</a:t>
            </a:r>
            <a:r>
              <a:rPr lang="en-US" sz="2300" dirty="0">
                <a:ea typeface="ＭＳ Ｐゴシック" charset="-128"/>
              </a:rPr>
              <a:t> </a:t>
            </a:r>
            <a:r>
              <a:rPr lang="en-US" sz="2300" dirty="0" err="1">
                <a:ea typeface="ＭＳ Ｐゴシック" charset="-128"/>
              </a:rPr>
              <a:t>wir</a:t>
            </a:r>
            <a:r>
              <a:rPr lang="en-US" sz="2300" dirty="0">
                <a:ea typeface="ＭＳ Ｐゴシック" charset="-128"/>
              </a:rPr>
              <a:t> </a:t>
            </a:r>
            <a:r>
              <a:rPr lang="en-US" sz="2300" dirty="0" err="1">
                <a:ea typeface="ＭＳ Ｐゴシック" charset="-128"/>
              </a:rPr>
              <a:t>als</a:t>
            </a:r>
            <a:r>
              <a:rPr lang="en-US" sz="2300" dirty="0">
                <a:ea typeface="ＭＳ Ｐゴシック" charset="-128"/>
              </a:rPr>
              <a:t> </a:t>
            </a:r>
            <a:r>
              <a:rPr lang="en-US" sz="2300" dirty="0" err="1">
                <a:ea typeface="ＭＳ Ｐゴシック" charset="-128"/>
              </a:rPr>
              <a:t>Zulieferer</a:t>
            </a:r>
            <a:r>
              <a:rPr lang="en-US" sz="2300" dirty="0">
                <a:ea typeface="ＭＳ Ｐゴシック" charset="-128"/>
              </a:rPr>
              <a:t> </a:t>
            </a:r>
            <a:r>
              <a:rPr lang="en-US" sz="2300" dirty="0" err="1">
                <a:ea typeface="ＭＳ Ｐゴシック" charset="-128"/>
              </a:rPr>
              <a:t>im</a:t>
            </a:r>
            <a:r>
              <a:rPr lang="en-US" sz="2300" dirty="0">
                <a:ea typeface="ＭＳ Ｐゴシック" charset="-128"/>
              </a:rPr>
              <a:t> </a:t>
            </a:r>
            <a:r>
              <a:rPr lang="en-US" sz="2300" dirty="0" err="1">
                <a:ea typeface="ＭＳ Ｐゴシック" charset="-128"/>
              </a:rPr>
              <a:t>Bereich</a:t>
            </a:r>
            <a:r>
              <a:rPr lang="en-US" sz="2300" dirty="0">
                <a:ea typeface="ＭＳ Ｐゴシック" charset="-128"/>
              </a:rPr>
              <a:t> </a:t>
            </a:r>
            <a:r>
              <a:rPr lang="en-US" sz="2300" dirty="0" err="1">
                <a:ea typeface="ＭＳ Ｐゴシック" charset="-128"/>
              </a:rPr>
              <a:t>Auftragsfertigung</a:t>
            </a:r>
            <a:r>
              <a:rPr lang="en-US" sz="2300" dirty="0">
                <a:ea typeface="ＭＳ Ｐゴシック" charset="-128"/>
              </a:rPr>
              <a:t> an. </a:t>
            </a:r>
          </a:p>
          <a:p>
            <a:pPr marL="0" indent="0">
              <a:buNone/>
              <a:defRPr/>
            </a:pPr>
            <a:endParaRPr lang="en-US" sz="2300" dirty="0">
              <a:ea typeface="ＭＳ Ｐゴシック" charset="-128"/>
            </a:endParaRPr>
          </a:p>
          <a:p>
            <a:pPr marL="0" indent="0">
              <a:buNone/>
              <a:defRPr/>
            </a:pPr>
            <a:r>
              <a:rPr lang="en-US" sz="2300" dirty="0" err="1">
                <a:ea typeface="ＭＳ Ｐゴシック" charset="-128"/>
              </a:rPr>
              <a:t>Wir</a:t>
            </a:r>
            <a:r>
              <a:rPr lang="en-US" sz="2300" dirty="0">
                <a:ea typeface="ＭＳ Ｐゴシック" charset="-128"/>
              </a:rPr>
              <a:t> </a:t>
            </a:r>
            <a:r>
              <a:rPr lang="en-US" sz="2300" dirty="0" err="1">
                <a:ea typeface="ＭＳ Ｐゴシック" charset="-128"/>
              </a:rPr>
              <a:t>stellen</a:t>
            </a:r>
            <a:r>
              <a:rPr lang="en-US" sz="2300" dirty="0">
                <a:ea typeface="ＭＳ Ｐゴシック" charset="-128"/>
              </a:rPr>
              <a:t> </a:t>
            </a:r>
            <a:r>
              <a:rPr lang="en-US" sz="2300" dirty="0" err="1">
                <a:ea typeface="ＭＳ Ｐゴシック" charset="-128"/>
              </a:rPr>
              <a:t>Einzelstücke</a:t>
            </a:r>
            <a:r>
              <a:rPr lang="en-US" sz="2300" dirty="0">
                <a:ea typeface="ＭＳ Ｐゴシック" charset="-128"/>
              </a:rPr>
              <a:t> </a:t>
            </a:r>
            <a:r>
              <a:rPr lang="en-US" sz="2300" dirty="0" err="1">
                <a:ea typeface="ＭＳ Ｐゴシック" charset="-128"/>
              </a:rPr>
              <a:t>Serien</a:t>
            </a:r>
            <a:r>
              <a:rPr lang="en-US" sz="2300" dirty="0">
                <a:ea typeface="ＭＳ Ｐゴシック" charset="-128"/>
              </a:rPr>
              <a:t> her und </a:t>
            </a:r>
            <a:r>
              <a:rPr lang="en-US" sz="2300" dirty="0" err="1">
                <a:ea typeface="ＭＳ Ｐゴシック" charset="-128"/>
              </a:rPr>
              <a:t>bearbeiten</a:t>
            </a:r>
            <a:r>
              <a:rPr lang="en-US" sz="2300" dirty="0">
                <a:ea typeface="ＭＳ Ｐゴシック" charset="-128"/>
              </a:rPr>
              <a:t> </a:t>
            </a:r>
            <a:r>
              <a:rPr lang="en-US" sz="2300" dirty="0" err="1">
                <a:ea typeface="ＭＳ Ｐゴシック" charset="-128"/>
              </a:rPr>
              <a:t>sämtliche</a:t>
            </a:r>
            <a:r>
              <a:rPr lang="en-US" sz="2300" dirty="0">
                <a:ea typeface="ＭＳ Ｐゴシック" charset="-128"/>
              </a:rPr>
              <a:t> Stahl-  und </a:t>
            </a:r>
            <a:r>
              <a:rPr lang="en-US" sz="2300" dirty="0" err="1">
                <a:ea typeface="ＭＳ Ｐゴシック" charset="-128"/>
              </a:rPr>
              <a:t>Edelstahlqualitäten</a:t>
            </a:r>
            <a:r>
              <a:rPr lang="en-US" sz="2300" dirty="0">
                <a:ea typeface="ＭＳ Ｐゴシック" charset="-128"/>
              </a:rPr>
              <a:t>, NE-</a:t>
            </a:r>
            <a:r>
              <a:rPr lang="en-US" sz="2300" dirty="0" err="1">
                <a:ea typeface="ＭＳ Ｐゴシック" charset="-128"/>
              </a:rPr>
              <a:t>Metalle</a:t>
            </a:r>
            <a:r>
              <a:rPr lang="en-US" sz="2300" dirty="0">
                <a:ea typeface="ＭＳ Ｐゴシック" charset="-128"/>
              </a:rPr>
              <a:t> und </a:t>
            </a:r>
            <a:r>
              <a:rPr lang="en-US" sz="2300" dirty="0" err="1">
                <a:ea typeface="ＭＳ Ｐゴシック" charset="-128"/>
              </a:rPr>
              <a:t>Kunststoffe</a:t>
            </a:r>
            <a:r>
              <a:rPr lang="en-US" sz="2300" dirty="0">
                <a:ea typeface="ＭＳ Ｐゴシック" charset="-128"/>
              </a:rPr>
              <a:t> </a:t>
            </a:r>
            <a:r>
              <a:rPr lang="en-US" sz="2300" dirty="0" err="1">
                <a:ea typeface="ＭＳ Ｐゴシック" charset="-128"/>
              </a:rPr>
              <a:t>sowie</a:t>
            </a:r>
            <a:r>
              <a:rPr lang="en-US" sz="2300" dirty="0">
                <a:ea typeface="ＭＳ Ｐゴシック" charset="-128"/>
              </a:rPr>
              <a:t> </a:t>
            </a:r>
            <a:r>
              <a:rPr lang="en-US" sz="2300" dirty="0" err="1">
                <a:ea typeface="ＭＳ Ｐゴシック" charset="-128"/>
              </a:rPr>
              <a:t>weitere</a:t>
            </a:r>
            <a:r>
              <a:rPr lang="en-US" sz="2300" dirty="0">
                <a:ea typeface="ＭＳ Ｐゴシック" charset="-128"/>
              </a:rPr>
              <a:t> </a:t>
            </a:r>
            <a:r>
              <a:rPr lang="en-US" sz="2300" dirty="0" err="1">
                <a:ea typeface="ＭＳ Ｐゴシック" charset="-128"/>
              </a:rPr>
              <a:t>Sondermaterialien</a:t>
            </a:r>
            <a:r>
              <a:rPr lang="en-US" sz="2300" dirty="0">
                <a:ea typeface="ＭＳ Ｐゴシック" charset="-128"/>
              </a:rPr>
              <a:t>. </a:t>
            </a:r>
          </a:p>
          <a:p>
            <a:pPr marL="0" indent="0">
              <a:buNone/>
              <a:defRPr/>
            </a:pPr>
            <a:endParaRPr lang="en-US" sz="2300" dirty="0">
              <a:ea typeface="ＭＳ Ｐゴシック" charset="-128"/>
            </a:endParaRPr>
          </a:p>
          <a:p>
            <a:pPr marL="0" indent="0">
              <a:buNone/>
              <a:defRPr/>
            </a:pPr>
            <a:r>
              <a:rPr lang="en-US" sz="2300" dirty="0" err="1">
                <a:ea typeface="ＭＳ Ｐゴシック" charset="-128"/>
              </a:rPr>
              <a:t>Unsere</a:t>
            </a:r>
            <a:r>
              <a:rPr lang="en-US" sz="2300" dirty="0">
                <a:ea typeface="ＭＳ Ｐゴシック" charset="-128"/>
              </a:rPr>
              <a:t> </a:t>
            </a:r>
            <a:r>
              <a:rPr lang="en-US" sz="2300" dirty="0" err="1">
                <a:ea typeface="ＭＳ Ｐゴシック" charset="-128"/>
              </a:rPr>
              <a:t>Kernkompetenz</a:t>
            </a:r>
            <a:r>
              <a:rPr lang="en-US" sz="2300" dirty="0">
                <a:ea typeface="ＭＳ Ｐゴシック" charset="-128"/>
              </a:rPr>
              <a:t> </a:t>
            </a:r>
            <a:r>
              <a:rPr lang="en-US" sz="2300" dirty="0" err="1">
                <a:ea typeface="ＭＳ Ｐゴシック" charset="-128"/>
              </a:rPr>
              <a:t>sind</a:t>
            </a:r>
            <a:r>
              <a:rPr lang="en-US" sz="2300" dirty="0">
                <a:ea typeface="ＭＳ Ｐゴシック" charset="-128"/>
              </a:rPr>
              <a:t> CNC-</a:t>
            </a:r>
            <a:r>
              <a:rPr lang="en-US" sz="2300" dirty="0" err="1">
                <a:ea typeface="ＭＳ Ｐゴシック" charset="-128"/>
              </a:rPr>
              <a:t>Drehen</a:t>
            </a:r>
            <a:r>
              <a:rPr lang="en-US" sz="2300" dirty="0">
                <a:ea typeface="ＭＳ Ｐゴシック" charset="-128"/>
              </a:rPr>
              <a:t>, CNC-</a:t>
            </a:r>
            <a:r>
              <a:rPr lang="en-US" sz="2300" dirty="0" err="1">
                <a:ea typeface="ＭＳ Ｐゴシック" charset="-128"/>
              </a:rPr>
              <a:t>Fräsen</a:t>
            </a:r>
            <a:r>
              <a:rPr lang="en-US" sz="2300" dirty="0">
                <a:ea typeface="ＭＳ Ｐゴシック" charset="-128"/>
              </a:rPr>
              <a:t>, </a:t>
            </a:r>
            <a:r>
              <a:rPr lang="en-US" sz="2300" dirty="0" err="1">
                <a:ea typeface="ＭＳ Ｐゴシック" charset="-128"/>
              </a:rPr>
              <a:t>Schleifen</a:t>
            </a:r>
            <a:r>
              <a:rPr lang="en-US" sz="2300" dirty="0">
                <a:ea typeface="ＭＳ Ｐゴシック" charset="-128"/>
              </a:rPr>
              <a:t> und </a:t>
            </a:r>
            <a:r>
              <a:rPr lang="en-US" sz="2300" dirty="0" err="1">
                <a:ea typeface="ＭＳ Ｐゴシック" charset="-128"/>
              </a:rPr>
              <a:t>Hohnen</a:t>
            </a:r>
            <a:r>
              <a:rPr lang="en-US" sz="2300" dirty="0">
                <a:ea typeface="ＭＳ Ｐゴシック" charset="-128"/>
              </a:rPr>
              <a:t>, </a:t>
            </a:r>
            <a:r>
              <a:rPr lang="en-US" sz="2300" dirty="0" err="1">
                <a:ea typeface="ＭＳ Ｐゴシック" charset="-128"/>
              </a:rPr>
              <a:t>auch</a:t>
            </a:r>
            <a:r>
              <a:rPr lang="en-US" sz="2300" dirty="0">
                <a:ea typeface="ＭＳ Ｐゴシック" charset="-128"/>
              </a:rPr>
              <a:t> das </a:t>
            </a:r>
            <a:r>
              <a:rPr lang="en-US" sz="2300" dirty="0" err="1">
                <a:ea typeface="ＭＳ Ｐゴシック" charset="-128"/>
              </a:rPr>
              <a:t>Drahterodieren</a:t>
            </a:r>
            <a:r>
              <a:rPr lang="en-US" sz="2300" dirty="0">
                <a:ea typeface="ＭＳ Ｐゴシック" charset="-128"/>
              </a:rPr>
              <a:t> </a:t>
            </a:r>
            <a:r>
              <a:rPr lang="en-US" sz="2300" dirty="0" err="1">
                <a:ea typeface="ＭＳ Ｐゴシック" charset="-128"/>
              </a:rPr>
              <a:t>gehört</a:t>
            </a:r>
            <a:r>
              <a:rPr lang="en-US" sz="2300" dirty="0">
                <a:ea typeface="ＭＳ Ｐゴシック" charset="-128"/>
              </a:rPr>
              <a:t> </a:t>
            </a:r>
            <a:r>
              <a:rPr lang="en-US" sz="2300" dirty="0" err="1">
                <a:ea typeface="ＭＳ Ｐゴシック" charset="-128"/>
              </a:rPr>
              <a:t>zu</a:t>
            </a:r>
            <a:r>
              <a:rPr lang="en-US" sz="2300" dirty="0">
                <a:ea typeface="ＭＳ Ｐゴシック" charset="-128"/>
              </a:rPr>
              <a:t> </a:t>
            </a:r>
            <a:r>
              <a:rPr lang="en-US" sz="2300" dirty="0" err="1">
                <a:ea typeface="ＭＳ Ｐゴシック" charset="-128"/>
              </a:rPr>
              <a:t>unseren</a:t>
            </a:r>
            <a:r>
              <a:rPr lang="en-US" sz="2300" dirty="0">
                <a:ea typeface="ＭＳ Ｐゴシック" charset="-128"/>
              </a:rPr>
              <a:t> </a:t>
            </a:r>
            <a:r>
              <a:rPr lang="en-US" sz="2300" dirty="0" err="1">
                <a:ea typeface="ＭＳ Ｐゴシック" charset="-128"/>
              </a:rPr>
              <a:t>Stärken</a:t>
            </a:r>
            <a:r>
              <a:rPr lang="en-US" sz="2300" dirty="0">
                <a:ea typeface="ＭＳ Ｐゴシック" charset="-128"/>
              </a:rPr>
              <a:t> und </a:t>
            </a:r>
            <a:r>
              <a:rPr lang="en-US" sz="2300" dirty="0" err="1">
                <a:ea typeface="ＭＳ Ｐゴシック" charset="-128"/>
              </a:rPr>
              <a:t>weitere</a:t>
            </a:r>
            <a:r>
              <a:rPr lang="en-US" sz="2300" dirty="0">
                <a:ea typeface="ＭＳ Ｐゴシック" charset="-128"/>
              </a:rPr>
              <a:t> </a:t>
            </a:r>
            <a:r>
              <a:rPr lang="en-US" sz="2300" dirty="0" err="1">
                <a:ea typeface="ＭＳ Ｐゴシック" charset="-128"/>
              </a:rPr>
              <a:t>Fähigkeiten</a:t>
            </a:r>
            <a:r>
              <a:rPr lang="en-US" sz="2300" dirty="0">
                <a:ea typeface="ＭＳ Ｐゴシック" charset="-128"/>
              </a:rPr>
              <a:t> </a:t>
            </a:r>
            <a:r>
              <a:rPr lang="en-US" sz="2300" dirty="0" err="1">
                <a:ea typeface="ＭＳ Ｐゴシック" charset="-128"/>
              </a:rPr>
              <a:t>wie</a:t>
            </a:r>
            <a:r>
              <a:rPr lang="en-US" sz="2300" dirty="0">
                <a:ea typeface="ＭＳ Ｐゴシック" charset="-128"/>
              </a:rPr>
              <a:t> </a:t>
            </a:r>
            <a:r>
              <a:rPr lang="en-US" sz="2300" dirty="0" err="1">
                <a:ea typeface="ＭＳ Ｐゴシック" charset="-128"/>
              </a:rPr>
              <a:t>Montagetätigkeiten</a:t>
            </a:r>
            <a:r>
              <a:rPr lang="en-US" sz="2300" dirty="0">
                <a:ea typeface="ＭＳ Ｐゴシック" charset="-128"/>
              </a:rPr>
              <a:t>, </a:t>
            </a:r>
            <a:r>
              <a:rPr lang="en-US" sz="2300" dirty="0" err="1">
                <a:ea typeface="ＭＳ Ｐゴシック" charset="-128"/>
              </a:rPr>
              <a:t>Verdrahtung</a:t>
            </a:r>
            <a:r>
              <a:rPr lang="en-US" sz="2300" dirty="0">
                <a:ea typeface="ＭＳ Ｐゴシック" charset="-128"/>
              </a:rPr>
              <a:t>, </a:t>
            </a:r>
            <a:r>
              <a:rPr lang="en-US" sz="2300" dirty="0" err="1">
                <a:ea typeface="ＭＳ Ｐゴシック" charset="-128"/>
              </a:rPr>
              <a:t>Kabelkonfektionierung</a:t>
            </a:r>
            <a:r>
              <a:rPr lang="en-US" sz="2300" dirty="0">
                <a:ea typeface="ＭＳ Ｐゴシック" charset="-128"/>
              </a:rPr>
              <a:t> (</a:t>
            </a:r>
            <a:r>
              <a:rPr lang="en-US" sz="2300" dirty="0" err="1">
                <a:ea typeface="ＭＳ Ｐゴシック" charset="-128"/>
              </a:rPr>
              <a:t>Kabelsätze</a:t>
            </a:r>
            <a:r>
              <a:rPr lang="en-US" sz="2300" dirty="0">
                <a:ea typeface="ＭＳ Ｐゴシック" charset="-128"/>
              </a:rPr>
              <a:t>, </a:t>
            </a:r>
            <a:r>
              <a:rPr lang="en-US" sz="2300" dirty="0" err="1">
                <a:ea typeface="ＭＳ Ｐゴシック" charset="-128"/>
              </a:rPr>
              <a:t>Kabelbäume</a:t>
            </a:r>
            <a:r>
              <a:rPr lang="en-US" sz="2300" dirty="0">
                <a:ea typeface="ＭＳ Ｐゴシック" charset="-128"/>
              </a:rPr>
              <a:t>) und </a:t>
            </a:r>
            <a:r>
              <a:rPr lang="en-US" sz="2300" dirty="0" err="1">
                <a:ea typeface="ＭＳ Ｐゴシック" charset="-128"/>
              </a:rPr>
              <a:t>Konstruktionsmöglichkeiten</a:t>
            </a:r>
            <a:r>
              <a:rPr lang="en-US" sz="2300" dirty="0">
                <a:ea typeface="ＭＳ Ｐゴシック" charset="-128"/>
              </a:rPr>
              <a:t> </a:t>
            </a:r>
            <a:r>
              <a:rPr lang="en-US" sz="2300" dirty="0" err="1">
                <a:ea typeface="ＭＳ Ｐゴシック" charset="-128"/>
              </a:rPr>
              <a:t>runden</a:t>
            </a:r>
            <a:r>
              <a:rPr lang="en-US" sz="2300" dirty="0">
                <a:ea typeface="ＭＳ Ｐゴシック" charset="-128"/>
              </a:rPr>
              <a:t> </a:t>
            </a:r>
            <a:r>
              <a:rPr lang="en-US" sz="2300" dirty="0" err="1">
                <a:ea typeface="ＭＳ Ｐゴシック" charset="-128"/>
              </a:rPr>
              <a:t>unser</a:t>
            </a:r>
            <a:r>
              <a:rPr lang="en-US" sz="2300" dirty="0">
                <a:ea typeface="ＭＳ Ｐゴシック" charset="-128"/>
              </a:rPr>
              <a:t> </a:t>
            </a:r>
            <a:r>
              <a:rPr lang="en-US" sz="2300" dirty="0" err="1">
                <a:ea typeface="ＭＳ Ｐゴシック" charset="-128"/>
              </a:rPr>
              <a:t>Angebot</a:t>
            </a:r>
            <a:r>
              <a:rPr lang="en-US" sz="2300" dirty="0">
                <a:ea typeface="ＭＳ Ｐゴシック" charset="-128"/>
              </a:rPr>
              <a:t> ab.</a:t>
            </a:r>
          </a:p>
          <a:p>
            <a:pPr marL="0" indent="0">
              <a:buNone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1589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DD422C1B-0FA7-4662-9521-CC6FE9BA3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ea typeface="ＭＳ Ｐゴシック" charset="-128"/>
              </a:rPr>
              <a:t>Portfolio, </a:t>
            </a:r>
            <a:r>
              <a:rPr lang="en-US" sz="3600" dirty="0" err="1">
                <a:ea typeface="ＭＳ Ｐゴシック" charset="-128"/>
              </a:rPr>
              <a:t>Maschinen</a:t>
            </a:r>
            <a:r>
              <a:rPr lang="en-US" sz="3600" dirty="0">
                <a:ea typeface="ＭＳ Ｐゴシック" charset="-128"/>
              </a:rPr>
              <a:t> und </a:t>
            </a:r>
            <a:r>
              <a:rPr lang="en-US" sz="3600" dirty="0" err="1">
                <a:ea typeface="ＭＳ Ｐゴシック" charset="-128"/>
              </a:rPr>
              <a:t>Bearbeitungsgrößen</a:t>
            </a:r>
            <a:endParaRPr lang="de-DE" sz="3500" b="1" dirty="0"/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F3714D3E-65DE-43A7-9EB4-BDDBBEE03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1748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defRPr/>
            </a:pPr>
            <a:r>
              <a:rPr lang="en-US" dirty="0">
                <a:ea typeface="ＭＳ Ｐゴシック" charset="-128"/>
              </a:rPr>
              <a:t>CNC </a:t>
            </a:r>
            <a:r>
              <a:rPr lang="en-US" dirty="0" err="1">
                <a:ea typeface="ＭＳ Ｐゴシック" charset="-128"/>
              </a:rPr>
              <a:t>Drehen</a:t>
            </a:r>
            <a:r>
              <a:rPr lang="en-US" dirty="0">
                <a:ea typeface="ＭＳ Ｐゴシック" charset="-128"/>
              </a:rPr>
              <a:t> (5-Achs)</a:t>
            </a:r>
          </a:p>
          <a:p>
            <a:pPr marL="285750" indent="-285750">
              <a:defRPr/>
            </a:pPr>
            <a:r>
              <a:rPr lang="en-US" dirty="0">
                <a:ea typeface="ＭＳ Ｐゴシック" charset="-128"/>
              </a:rPr>
              <a:t>CNC </a:t>
            </a:r>
            <a:r>
              <a:rPr lang="en-US" dirty="0" err="1">
                <a:ea typeface="ＭＳ Ｐゴシック" charset="-128"/>
              </a:rPr>
              <a:t>Fräsen</a:t>
            </a:r>
            <a:r>
              <a:rPr lang="en-US" dirty="0">
                <a:ea typeface="ＭＳ Ｐゴシック" charset="-128"/>
              </a:rPr>
              <a:t> (5-Achs)</a:t>
            </a:r>
          </a:p>
          <a:p>
            <a:pPr marL="285750" indent="-285750">
              <a:defRPr/>
            </a:pPr>
            <a:r>
              <a:rPr lang="en-US" dirty="0">
                <a:ea typeface="ＭＳ Ｐゴシック" charset="-128"/>
              </a:rPr>
              <a:t>5 </a:t>
            </a:r>
            <a:r>
              <a:rPr lang="en-US" dirty="0" err="1">
                <a:ea typeface="ＭＳ Ｐゴシック" charset="-128"/>
              </a:rPr>
              <a:t>Achs</a:t>
            </a:r>
            <a:r>
              <a:rPr lang="en-US" dirty="0">
                <a:ea typeface="ＭＳ Ｐゴシック" charset="-128"/>
              </a:rPr>
              <a:t> </a:t>
            </a:r>
            <a:r>
              <a:rPr lang="en-US" dirty="0" err="1">
                <a:ea typeface="ＭＳ Ｐゴシック" charset="-128"/>
              </a:rPr>
              <a:t>Simultanfräsen</a:t>
            </a:r>
            <a:endParaRPr lang="en-US" dirty="0">
              <a:ea typeface="ＭＳ Ｐゴシック" charset="-128"/>
            </a:endParaRPr>
          </a:p>
          <a:p>
            <a:pPr marL="285750" indent="-285750">
              <a:defRPr/>
            </a:pPr>
            <a:r>
              <a:rPr lang="en-US" dirty="0" err="1">
                <a:ea typeface="ＭＳ Ｐゴシック" charset="-128"/>
              </a:rPr>
              <a:t>Drahterodieren</a:t>
            </a:r>
            <a:endParaRPr lang="en-US" dirty="0">
              <a:ea typeface="ＭＳ Ｐゴシック" charset="-128"/>
            </a:endParaRPr>
          </a:p>
          <a:p>
            <a:pPr marL="285750" indent="-285750">
              <a:defRPr/>
            </a:pPr>
            <a:r>
              <a:rPr lang="en-US" dirty="0" err="1">
                <a:ea typeface="ＭＳ Ｐゴシック" charset="-128"/>
              </a:rPr>
              <a:t>Hohnen</a:t>
            </a:r>
            <a:endParaRPr lang="en-US" dirty="0">
              <a:ea typeface="ＭＳ Ｐゴシック" charset="-128"/>
            </a:endParaRPr>
          </a:p>
          <a:p>
            <a:pPr marL="285750" indent="-285750">
              <a:defRPr/>
            </a:pPr>
            <a:r>
              <a:rPr lang="en-US" dirty="0" err="1">
                <a:ea typeface="ＭＳ Ｐゴシック" charset="-128"/>
              </a:rPr>
              <a:t>Rundschleifen</a:t>
            </a:r>
            <a:r>
              <a:rPr lang="en-US" dirty="0">
                <a:ea typeface="ＭＳ Ｐゴシック" charset="-128"/>
              </a:rPr>
              <a:t> </a:t>
            </a:r>
            <a:r>
              <a:rPr lang="en-US" dirty="0" err="1">
                <a:ea typeface="ＭＳ Ｐゴシック" charset="-128"/>
              </a:rPr>
              <a:t>innen</a:t>
            </a:r>
            <a:r>
              <a:rPr lang="en-US" dirty="0">
                <a:ea typeface="ＭＳ Ｐゴシック" charset="-128"/>
              </a:rPr>
              <a:t> und </a:t>
            </a:r>
            <a:r>
              <a:rPr lang="en-US" dirty="0" err="1">
                <a:ea typeface="ＭＳ Ｐゴシック" charset="-128"/>
              </a:rPr>
              <a:t>aussen</a:t>
            </a:r>
            <a:endParaRPr lang="en-US" dirty="0">
              <a:ea typeface="ＭＳ Ｐゴシック" charset="-128"/>
            </a:endParaRPr>
          </a:p>
          <a:p>
            <a:pPr marL="285750" indent="-285750">
              <a:defRPr/>
            </a:pPr>
            <a:r>
              <a:rPr lang="en-US" dirty="0">
                <a:ea typeface="ＭＳ Ｐゴシック" charset="-128"/>
              </a:rPr>
              <a:t>3-D </a:t>
            </a:r>
            <a:r>
              <a:rPr lang="en-US" dirty="0" err="1">
                <a:ea typeface="ＭＳ Ｐゴシック" charset="-128"/>
              </a:rPr>
              <a:t>Koordinatenmessmaschine</a:t>
            </a:r>
            <a:endParaRPr lang="en-US" dirty="0">
              <a:ea typeface="ＭＳ Ｐゴシック" charset="-128"/>
            </a:endParaRPr>
          </a:p>
          <a:p>
            <a:pPr marL="285750" indent="-285750">
              <a:defRPr/>
            </a:pPr>
            <a:r>
              <a:rPr lang="en-US" dirty="0">
                <a:ea typeface="ＭＳ Ｐゴシック" charset="-128"/>
              </a:rPr>
              <a:t>3-D </a:t>
            </a:r>
            <a:r>
              <a:rPr lang="en-US" dirty="0" err="1">
                <a:ea typeface="ＭＳ Ｐゴシック" charset="-128"/>
              </a:rPr>
              <a:t>Profilmesssystem</a:t>
            </a:r>
            <a:endParaRPr lang="en-US" dirty="0">
              <a:ea typeface="ＭＳ Ｐゴシック" charset="-128"/>
            </a:endParaRPr>
          </a:p>
          <a:p>
            <a:pPr marL="285750" indent="-285750">
              <a:defRPr/>
            </a:pPr>
            <a:r>
              <a:rPr lang="en-US" dirty="0">
                <a:ea typeface="ＭＳ Ｐゴシック" charset="-128"/>
              </a:rPr>
              <a:t>Montage </a:t>
            </a:r>
            <a:r>
              <a:rPr lang="en-US" dirty="0" err="1">
                <a:ea typeface="ＭＳ Ｐゴシック" charset="-128"/>
              </a:rPr>
              <a:t>Elektromechanik</a:t>
            </a:r>
            <a:endParaRPr lang="en-US" dirty="0">
              <a:ea typeface="ＭＳ Ｐゴシック" charset="-128"/>
            </a:endParaRPr>
          </a:p>
          <a:p>
            <a:pPr marL="285750" indent="-285750">
              <a:defRPr/>
            </a:pPr>
            <a:r>
              <a:rPr lang="en-US" dirty="0" err="1">
                <a:ea typeface="ＭＳ Ｐゴシック" charset="-128"/>
              </a:rPr>
              <a:t>Verdrahtung</a:t>
            </a:r>
            <a:endParaRPr lang="en-US" dirty="0">
              <a:ea typeface="ＭＳ Ｐゴシック" charset="-128"/>
            </a:endParaRPr>
          </a:p>
          <a:p>
            <a:pPr marL="285750" indent="-285750">
              <a:defRPr/>
            </a:pPr>
            <a:r>
              <a:rPr lang="en-US" dirty="0" err="1">
                <a:ea typeface="ＭＳ Ｐゴシック" charset="-128"/>
              </a:rPr>
              <a:t>Konstruktion</a:t>
            </a:r>
            <a:endParaRPr lang="en-US" dirty="0">
              <a:ea typeface="ＭＳ Ｐゴシック" charset="-128"/>
            </a:endParaRPr>
          </a:p>
          <a:p>
            <a:pPr marL="285750" indent="-285750">
              <a:defRPr/>
            </a:pPr>
            <a:r>
              <a:rPr lang="en-US" dirty="0" err="1">
                <a:ea typeface="ＭＳ Ｐゴシック" charset="-128"/>
              </a:rPr>
              <a:t>Umweltlabor</a:t>
            </a:r>
            <a:endParaRPr lang="de-DE" dirty="0"/>
          </a:p>
        </p:txBody>
      </p:sp>
      <p:pic>
        <p:nvPicPr>
          <p:cNvPr id="4" name="Bildplatzhalter 1">
            <a:extLst>
              <a:ext uri="{FF2B5EF4-FFF2-40B4-BE49-F238E27FC236}">
                <a16:creationId xmlns:a16="http://schemas.microsoft.com/office/drawing/2014/main" id="{CBEC687E-1E99-4D6D-B058-89DB3FD1D0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2" b="10532"/>
          <a:stretch>
            <a:fillRect/>
          </a:stretch>
        </p:blipFill>
        <p:spPr>
          <a:xfrm>
            <a:off x="4976890" y="1481748"/>
            <a:ext cx="4651664" cy="275420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AFF7EBB-56E0-4173-ADA5-CE6938EB9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8554" y="3365845"/>
            <a:ext cx="1941423" cy="258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20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DD422C1B-0FA7-4662-9521-CC6FE9BA3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ea typeface="ＭＳ Ｐゴシック" charset="-128"/>
              </a:rPr>
              <a:t>Portfolio, </a:t>
            </a:r>
            <a:r>
              <a:rPr lang="en-US" sz="3600" dirty="0" err="1">
                <a:ea typeface="ＭＳ Ｐゴシック" charset="-128"/>
              </a:rPr>
              <a:t>Maschinen</a:t>
            </a:r>
            <a:r>
              <a:rPr lang="en-US" sz="3600" dirty="0">
                <a:ea typeface="ＭＳ Ｐゴシック" charset="-128"/>
              </a:rPr>
              <a:t> und </a:t>
            </a:r>
            <a:r>
              <a:rPr lang="en-US" sz="3600" dirty="0" err="1">
                <a:ea typeface="ＭＳ Ｐゴシック" charset="-128"/>
              </a:rPr>
              <a:t>Bearbeitungsgrößen</a:t>
            </a:r>
            <a:endParaRPr lang="de-DE" sz="3500" b="1" dirty="0"/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F3714D3E-65DE-43A7-9EB4-BDDBBEE03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81749"/>
            <a:ext cx="4296507" cy="338723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  <a:defRPr/>
            </a:pPr>
            <a:r>
              <a:rPr lang="en-US" b="1" dirty="0" err="1">
                <a:ea typeface="ＭＳ Ｐゴシック" charset="-128"/>
              </a:rPr>
              <a:t>Drehen</a:t>
            </a:r>
            <a:r>
              <a:rPr lang="en-US" b="1" dirty="0">
                <a:ea typeface="ＭＳ Ｐゴシック" charset="-128"/>
              </a:rPr>
              <a:t> (5-axis)</a:t>
            </a:r>
          </a:p>
          <a:p>
            <a:pPr>
              <a:defRPr/>
            </a:pPr>
            <a:r>
              <a:rPr lang="en-US" dirty="0" err="1">
                <a:solidFill>
                  <a:srgbClr val="000000"/>
                </a:solidFill>
                <a:ea typeface="ＭＳ Ｐゴシック" charset="-128"/>
              </a:rPr>
              <a:t>Abmaße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 bis </a:t>
            </a:r>
            <a:r>
              <a:rPr lang="en-US" dirty="0" err="1">
                <a:solidFill>
                  <a:srgbClr val="000000"/>
                </a:solidFill>
                <a:ea typeface="ＭＳ Ｐゴシック" charset="-128"/>
              </a:rPr>
              <a:t>zu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 Ø320x250 </a:t>
            </a:r>
            <a:r>
              <a:rPr lang="en-US" dirty="0" err="1">
                <a:solidFill>
                  <a:srgbClr val="000000"/>
                </a:solidFill>
                <a:ea typeface="ＭＳ Ｐゴシック" charset="-128"/>
              </a:rPr>
              <a:t>innen</a:t>
            </a:r>
            <a:endParaRPr lang="en-US" dirty="0">
              <a:solidFill>
                <a:srgbClr val="000000"/>
              </a:solidFill>
              <a:ea typeface="ＭＳ Ｐゴシック" charset="-128"/>
            </a:endParaRPr>
          </a:p>
          <a:p>
            <a:pPr>
              <a:defRPr/>
            </a:pPr>
            <a:r>
              <a:rPr lang="en-US" dirty="0" err="1">
                <a:solidFill>
                  <a:srgbClr val="000000"/>
                </a:solidFill>
                <a:ea typeface="ＭＳ Ｐゴシック" charset="-128"/>
              </a:rPr>
              <a:t>Abmaße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 bis </a:t>
            </a:r>
            <a:r>
              <a:rPr lang="en-US" dirty="0" err="1">
                <a:solidFill>
                  <a:srgbClr val="000000"/>
                </a:solidFill>
                <a:ea typeface="ＭＳ Ｐゴシック" charset="-128"/>
              </a:rPr>
              <a:t>zu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 Ø320x700 </a:t>
            </a:r>
            <a:r>
              <a:rPr lang="en-US" dirty="0" err="1">
                <a:solidFill>
                  <a:srgbClr val="000000"/>
                </a:solidFill>
                <a:ea typeface="ＭＳ Ｐゴシック" charset="-128"/>
              </a:rPr>
              <a:t>außen</a:t>
            </a:r>
            <a:endParaRPr lang="en-US" dirty="0">
              <a:solidFill>
                <a:srgbClr val="000000"/>
              </a:solidFill>
              <a:ea typeface="ＭＳ Ｐゴシック" charset="-128"/>
            </a:endParaRPr>
          </a:p>
          <a:p>
            <a:pPr>
              <a:defRPr/>
            </a:pPr>
            <a:r>
              <a:rPr lang="en-US" dirty="0" err="1">
                <a:solidFill>
                  <a:srgbClr val="000000"/>
                </a:solidFill>
                <a:ea typeface="ＭＳ Ｐゴシック" charset="-128"/>
              </a:rPr>
              <a:t>zum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ea typeface="ＭＳ Ｐゴシック" charset="-128"/>
              </a:rPr>
              <a:t>Teil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ea typeface="ＭＳ Ｐゴシック" charset="-128"/>
              </a:rPr>
              <a:t>automatisiert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 (Robotics)</a:t>
            </a:r>
          </a:p>
          <a:p>
            <a:pPr marL="0" indent="0">
              <a:buNone/>
              <a:defRPr/>
            </a:pPr>
            <a:endParaRPr lang="en-US" b="1" dirty="0">
              <a:ea typeface="ＭＳ Ｐゴシック" charset="-128"/>
            </a:endParaRPr>
          </a:p>
          <a:p>
            <a:pPr marL="0" indent="0">
              <a:buNone/>
              <a:defRPr/>
            </a:pPr>
            <a:r>
              <a:rPr lang="en-US" b="1" dirty="0" err="1">
                <a:ea typeface="ＭＳ Ｐゴシック" charset="-128"/>
              </a:rPr>
              <a:t>Fräsen</a:t>
            </a:r>
            <a:r>
              <a:rPr lang="en-US" b="1" dirty="0">
                <a:ea typeface="ＭＳ Ｐゴシック" charset="-128"/>
              </a:rPr>
              <a:t> (5-axis)</a:t>
            </a:r>
          </a:p>
          <a:p>
            <a:pPr>
              <a:defRPr/>
            </a:pPr>
            <a:r>
              <a:rPr lang="en-US" dirty="0" err="1">
                <a:solidFill>
                  <a:srgbClr val="000000"/>
                </a:solidFill>
                <a:ea typeface="ＭＳ Ｐゴシック" charset="-128"/>
              </a:rPr>
              <a:t>Abmaße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 bis </a:t>
            </a:r>
            <a:r>
              <a:rPr lang="en-US" dirty="0" err="1">
                <a:solidFill>
                  <a:srgbClr val="000000"/>
                </a:solidFill>
                <a:ea typeface="ＭＳ Ｐゴシック" charset="-128"/>
              </a:rPr>
              <a:t>zu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 600x500x450</a:t>
            </a:r>
          </a:p>
          <a:p>
            <a:pPr marL="0" indent="0">
              <a:buNone/>
              <a:defRPr/>
            </a:pPr>
            <a:endParaRPr lang="en-US" b="1" dirty="0">
              <a:ea typeface="ＭＳ Ｐゴシック" charset="-128"/>
            </a:endParaRPr>
          </a:p>
          <a:p>
            <a:pPr marL="0" indent="0">
              <a:buNone/>
              <a:defRPr/>
            </a:pPr>
            <a:r>
              <a:rPr lang="en-US" b="1" dirty="0" err="1">
                <a:ea typeface="ＭＳ Ｐゴシック" charset="-128"/>
              </a:rPr>
              <a:t>Drahterodieren</a:t>
            </a:r>
            <a:endParaRPr lang="en-US" b="1" dirty="0">
              <a:ea typeface="ＭＳ Ｐゴシック" charset="-128"/>
            </a:endParaRPr>
          </a:p>
          <a:p>
            <a:pPr>
              <a:defRPr/>
            </a:pPr>
            <a:r>
              <a:rPr lang="en-US" dirty="0" err="1">
                <a:solidFill>
                  <a:srgbClr val="000000"/>
                </a:solidFill>
                <a:ea typeface="ＭＳ Ｐゴシック" charset="-128"/>
              </a:rPr>
              <a:t>Abmaße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 bis </a:t>
            </a:r>
            <a:r>
              <a:rPr lang="en-US" dirty="0" err="1">
                <a:solidFill>
                  <a:srgbClr val="000000"/>
                </a:solidFill>
                <a:ea typeface="ＭＳ Ｐゴシック" charset="-128"/>
              </a:rPr>
              <a:t>zu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 810x700x215 </a:t>
            </a:r>
          </a:p>
          <a:p>
            <a:pPr marL="285750" indent="-285750">
              <a:defRPr/>
            </a:pPr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904E677D-A03B-4603-9DD6-9F7937FC2381}"/>
              </a:ext>
            </a:extLst>
          </p:cNvPr>
          <p:cNvSpPr/>
          <p:nvPr/>
        </p:nvSpPr>
        <p:spPr>
          <a:xfrm>
            <a:off x="4673600" y="1481749"/>
            <a:ext cx="3884246" cy="3275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  <a:ea typeface="ＭＳ Ｐゴシック" charset="-128"/>
              </a:rPr>
              <a:t>Honen</a:t>
            </a:r>
          </a:p>
          <a:p>
            <a:pPr marL="164592" indent="-164592">
              <a:spcBef>
                <a:spcPct val="20000"/>
              </a:spcBef>
              <a:spcAft>
                <a:spcPts val="450"/>
              </a:spcAft>
              <a:buClr>
                <a:schemeClr val="tx2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ＭＳ Ｐゴシック" charset="-128"/>
              </a:rPr>
              <a:t>Abmaße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ＭＳ Ｐゴシック" charset="-128"/>
              </a:rPr>
              <a:t> Ø 1,5 bis 100</a:t>
            </a:r>
          </a:p>
          <a:p>
            <a:pPr>
              <a:spcBef>
                <a:spcPct val="20000"/>
              </a:spcBef>
              <a:spcAft>
                <a:spcPts val="450"/>
              </a:spcAft>
              <a:buClr>
                <a:schemeClr val="tx2"/>
              </a:buClr>
              <a:buSzPct val="75000"/>
              <a:defRPr/>
            </a:pPr>
            <a:endParaRPr lang="en-US" b="1" dirty="0">
              <a:solidFill>
                <a:srgbClr val="000000"/>
              </a:solidFill>
              <a:latin typeface="Arial" pitchFamily="34" charset="0"/>
              <a:ea typeface="ＭＳ Ｐゴシック" charset="-128"/>
            </a:endParaRPr>
          </a:p>
          <a:p>
            <a:pPr>
              <a:spcBef>
                <a:spcPct val="20000"/>
              </a:spcBef>
              <a:spcAft>
                <a:spcPts val="450"/>
              </a:spcAft>
              <a:buClr>
                <a:schemeClr val="tx2"/>
              </a:buClr>
              <a:buSzPct val="75000"/>
              <a:defRPr/>
            </a:pPr>
            <a:r>
              <a:rPr lang="en-US" b="1" dirty="0" err="1">
                <a:solidFill>
                  <a:srgbClr val="000000"/>
                </a:solidFill>
                <a:latin typeface="Arial" pitchFamily="34" charset="0"/>
                <a:ea typeface="ＭＳ Ｐゴシック" charset="-128"/>
              </a:rPr>
              <a:t>Rundschleifen</a:t>
            </a:r>
            <a:r>
              <a:rPr lang="en-US" b="1" dirty="0">
                <a:solidFill>
                  <a:srgbClr val="000000"/>
                </a:solidFill>
                <a:latin typeface="Arial" pitchFamily="34" charset="0"/>
                <a:ea typeface="ＭＳ Ｐゴシック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 pitchFamily="34" charset="0"/>
                <a:ea typeface="ＭＳ Ｐゴシック" charset="-128"/>
              </a:rPr>
              <a:t>innen</a:t>
            </a:r>
            <a:r>
              <a:rPr lang="en-US" b="1" dirty="0">
                <a:solidFill>
                  <a:srgbClr val="000000"/>
                </a:solidFill>
                <a:latin typeface="Arial" pitchFamily="34" charset="0"/>
                <a:ea typeface="ＭＳ Ｐゴシック" charset="-128"/>
              </a:rPr>
              <a:t> und </a:t>
            </a:r>
            <a:r>
              <a:rPr lang="en-US" b="1" dirty="0" err="1">
                <a:solidFill>
                  <a:srgbClr val="000000"/>
                </a:solidFill>
                <a:latin typeface="Arial" pitchFamily="34" charset="0"/>
                <a:ea typeface="ＭＳ Ｐゴシック" charset="-128"/>
              </a:rPr>
              <a:t>außen</a:t>
            </a:r>
            <a:endParaRPr lang="en-US" b="1" dirty="0">
              <a:solidFill>
                <a:srgbClr val="000000"/>
              </a:solidFill>
              <a:latin typeface="Arial" pitchFamily="34" charset="0"/>
              <a:ea typeface="ＭＳ Ｐゴシック" charset="-128"/>
            </a:endParaRPr>
          </a:p>
          <a:p>
            <a:pPr marL="164592" indent="-164592">
              <a:spcBef>
                <a:spcPct val="20000"/>
              </a:spcBef>
              <a:spcAft>
                <a:spcPts val="450"/>
              </a:spcAft>
              <a:buClr>
                <a:schemeClr val="tx2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ＭＳ Ｐゴシック" charset="-128"/>
              </a:rPr>
              <a:t>Abmaße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ＭＳ Ｐゴシック" charset="-128"/>
              </a:rPr>
              <a:t> bis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ＭＳ Ｐゴシック" charset="-128"/>
              </a:rPr>
              <a:t>zu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ＭＳ Ｐゴシック" charset="-128"/>
              </a:rPr>
              <a:t> Ø300x500</a:t>
            </a:r>
          </a:p>
          <a:p>
            <a:pPr marL="164592" indent="-164592">
              <a:spcBef>
                <a:spcPct val="20000"/>
              </a:spcBef>
              <a:spcAft>
                <a:spcPts val="450"/>
              </a:spcAft>
              <a:buClr>
                <a:schemeClr val="tx2"/>
              </a:buClr>
              <a:buSzPct val="75000"/>
              <a:buFont typeface="Arial" panose="020B0604020202020204" pitchFamily="34" charset="0"/>
              <a:buChar char="•"/>
              <a:defRPr/>
            </a:pPr>
            <a:endParaRPr lang="en-US" sz="800" dirty="0">
              <a:solidFill>
                <a:srgbClr val="000000"/>
              </a:solidFill>
              <a:latin typeface="Arial" pitchFamily="34" charset="0"/>
              <a:ea typeface="ＭＳ Ｐゴシック" charset="-128"/>
            </a:endParaRPr>
          </a:p>
          <a:p>
            <a:pPr marL="285743" indent="-285743">
              <a:buFont typeface="Wingdings" panose="05000000000000000000" pitchFamily="2" charset="2"/>
              <a:buChar char="ü"/>
              <a:defRPr/>
            </a:pPr>
            <a:r>
              <a:rPr lang="en-US" b="1" dirty="0">
                <a:ea typeface="ＭＳ Ｐゴシック" charset="-128"/>
              </a:rPr>
              <a:t>3-D </a:t>
            </a:r>
            <a:r>
              <a:rPr lang="en-US" b="1" dirty="0" err="1">
                <a:ea typeface="ＭＳ Ｐゴシック" charset="-128"/>
              </a:rPr>
              <a:t>Koordinatenmessmaschine</a:t>
            </a:r>
            <a:endParaRPr lang="en-US" b="1" dirty="0">
              <a:ea typeface="ＭＳ Ｐゴシック" charset="-128"/>
            </a:endParaRPr>
          </a:p>
          <a:p>
            <a:pPr marL="285743" indent="-285743">
              <a:buFont typeface="Wingdings" panose="05000000000000000000" pitchFamily="2" charset="2"/>
              <a:buChar char="ü"/>
              <a:defRPr/>
            </a:pPr>
            <a:endParaRPr lang="en-US" b="1" dirty="0">
              <a:solidFill>
                <a:srgbClr val="000000"/>
              </a:solidFill>
              <a:ea typeface="ＭＳ Ｐゴシック" charset="-128"/>
            </a:endParaRPr>
          </a:p>
          <a:p>
            <a:pPr>
              <a:defRPr/>
            </a:pPr>
            <a:endParaRPr lang="en-US" b="1" dirty="0">
              <a:solidFill>
                <a:srgbClr val="000000"/>
              </a:solidFill>
              <a:ea typeface="ＭＳ Ｐゴシック" charset="-128"/>
            </a:endParaRPr>
          </a:p>
          <a:p>
            <a:pPr marL="285743" indent="-285743">
              <a:buFont typeface="Wingdings" panose="05000000000000000000" pitchFamily="2" charset="2"/>
              <a:buChar char="ü"/>
              <a:defRPr/>
            </a:pPr>
            <a:r>
              <a:rPr lang="en-US" b="1" dirty="0">
                <a:ea typeface="ＭＳ Ｐゴシック" charset="-128"/>
              </a:rPr>
              <a:t>3-D </a:t>
            </a:r>
            <a:r>
              <a:rPr lang="en-US" b="1" dirty="0" err="1">
                <a:ea typeface="ＭＳ Ｐゴシック" charset="-128"/>
              </a:rPr>
              <a:t>Profilmesssystem</a:t>
            </a:r>
            <a:endParaRPr lang="en-US" b="1" dirty="0">
              <a:ea typeface="ＭＳ Ｐゴシック" charset="-128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484439E-278F-43D9-A278-9D010EC40F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565" y="1481748"/>
            <a:ext cx="2872758" cy="215456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8073B08-732F-4FEC-99D7-D05186BCFE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553" y="4752940"/>
            <a:ext cx="1713776" cy="118361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2779BBE-0CD4-4D0B-A988-2EBB5DCEF5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915" y="4842231"/>
            <a:ext cx="1087440" cy="97748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587DF12-28D0-4514-B979-4BC98DA8E0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665" y="4842230"/>
            <a:ext cx="1228658" cy="109432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5B56B68-EEED-4F63-80DD-373ADBF25C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900" y="4842231"/>
            <a:ext cx="1055687" cy="977488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43C51F3E-7000-4644-A79E-C4630510A61C}"/>
              </a:ext>
            </a:extLst>
          </p:cNvPr>
          <p:cNvSpPr txBox="1"/>
          <p:nvPr/>
        </p:nvSpPr>
        <p:spPr>
          <a:xfrm>
            <a:off x="9526955" y="3880017"/>
            <a:ext cx="2245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flexibel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7026B5C-BD79-47E8-9954-2B03EAE2A2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738" y="3721022"/>
            <a:ext cx="877509" cy="87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12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DD422C1B-0FA7-4662-9521-CC6FE9BA3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/>
              <a:t>Unsere Fähigkeiten:</a:t>
            </a:r>
            <a:endParaRPr lang="de-DE" sz="3500" b="1" dirty="0"/>
          </a:p>
        </p:txBody>
      </p:sp>
      <p:pic>
        <p:nvPicPr>
          <p:cNvPr id="6" name="Bildplatzhalter 13">
            <a:extLst>
              <a:ext uri="{FF2B5EF4-FFF2-40B4-BE49-F238E27FC236}">
                <a16:creationId xmlns:a16="http://schemas.microsoft.com/office/drawing/2014/main" id="{184A0A20-18BD-4A76-BDF3-93039B5437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411" b="7411"/>
          <a:stretch>
            <a:fillRect/>
          </a:stretch>
        </p:blipFill>
        <p:spPr>
          <a:xfrm>
            <a:off x="1014534" y="1459193"/>
            <a:ext cx="3039208" cy="1719863"/>
          </a:xfrm>
          <a:prstGeom prst="rect">
            <a:avLst/>
          </a:prstGeom>
        </p:spPr>
      </p:pic>
      <p:pic>
        <p:nvPicPr>
          <p:cNvPr id="7" name="Bildplatzhalter 25">
            <a:extLst>
              <a:ext uri="{FF2B5EF4-FFF2-40B4-BE49-F238E27FC236}">
                <a16:creationId xmlns:a16="http://schemas.microsoft.com/office/drawing/2014/main" id="{0B3CFC4D-C731-4E1B-BD33-6B53A0C687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6" r="286"/>
          <a:stretch>
            <a:fillRect/>
          </a:stretch>
        </p:blipFill>
        <p:spPr>
          <a:xfrm>
            <a:off x="4633301" y="1459193"/>
            <a:ext cx="3039208" cy="1719864"/>
          </a:xfrm>
          <a:prstGeom prst="rect">
            <a:avLst/>
          </a:prstGeom>
        </p:spPr>
      </p:pic>
      <p:pic>
        <p:nvPicPr>
          <p:cNvPr id="8" name="Bildplatzhalter 14">
            <a:extLst>
              <a:ext uri="{FF2B5EF4-FFF2-40B4-BE49-F238E27FC236}">
                <a16:creationId xmlns:a16="http://schemas.microsoft.com/office/drawing/2014/main" id="{F21FB785-D4AD-4D4F-A428-8FAE332418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284" b="12284"/>
          <a:stretch>
            <a:fillRect/>
          </a:stretch>
        </p:blipFill>
        <p:spPr>
          <a:xfrm>
            <a:off x="8252069" y="1459193"/>
            <a:ext cx="3039208" cy="1719863"/>
          </a:xfrm>
          <a:prstGeom prst="rect">
            <a:avLst/>
          </a:prstGeo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E19F097-7210-43F0-84ED-F159D82CABCE}"/>
              </a:ext>
            </a:extLst>
          </p:cNvPr>
          <p:cNvSpPr txBox="1">
            <a:spLocks/>
          </p:cNvSpPr>
          <p:nvPr/>
        </p:nvSpPr>
        <p:spPr>
          <a:xfrm>
            <a:off x="1014534" y="3677054"/>
            <a:ext cx="2563775" cy="145600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00D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43" indent="-285743">
              <a:defRPr/>
            </a:pPr>
            <a:r>
              <a:rPr lang="en-US" sz="1400" dirty="0" err="1">
                <a:ea typeface="ＭＳ Ｐゴシック" charset="-128"/>
              </a:rPr>
              <a:t>Bearbeitung</a:t>
            </a:r>
            <a:r>
              <a:rPr lang="en-US" sz="1400" dirty="0">
                <a:ea typeface="ＭＳ Ｐゴシック" charset="-128"/>
              </a:rPr>
              <a:t> von </a:t>
            </a:r>
            <a:r>
              <a:rPr lang="en-US" sz="1400" dirty="0" err="1">
                <a:ea typeface="ＭＳ Ｐゴシック" charset="-128"/>
              </a:rPr>
              <a:t>Teilen</a:t>
            </a:r>
            <a:r>
              <a:rPr lang="en-US" sz="1400" dirty="0">
                <a:ea typeface="ＭＳ Ｐゴシック" charset="-128"/>
              </a:rPr>
              <a:t> </a:t>
            </a:r>
            <a:r>
              <a:rPr lang="en-US" sz="1400" dirty="0" err="1">
                <a:ea typeface="ＭＳ Ｐゴシック" charset="-128"/>
              </a:rPr>
              <a:t>im</a:t>
            </a:r>
            <a:r>
              <a:rPr lang="en-US" sz="1400" dirty="0">
                <a:ea typeface="ＭＳ Ｐゴシック" charset="-128"/>
              </a:rPr>
              <a:t>          µ-</a:t>
            </a:r>
            <a:r>
              <a:rPr lang="en-US" sz="1400" dirty="0" err="1">
                <a:ea typeface="ＭＳ Ｐゴシック" charset="-128"/>
              </a:rPr>
              <a:t>Bereich</a:t>
            </a:r>
            <a:r>
              <a:rPr lang="en-US" sz="1400" dirty="0">
                <a:ea typeface="ＭＳ Ｐゴシック" charset="-128"/>
              </a:rPr>
              <a:t>, in der </a:t>
            </a:r>
            <a:r>
              <a:rPr lang="en-US" sz="1400" dirty="0" err="1">
                <a:ea typeface="ＭＳ Ｐゴシック" charset="-128"/>
              </a:rPr>
              <a:t>Qualität</a:t>
            </a:r>
            <a:r>
              <a:rPr lang="en-US" sz="1400" dirty="0">
                <a:ea typeface="ＭＳ Ｐゴシック" charset="-128"/>
              </a:rPr>
              <a:t> </a:t>
            </a:r>
            <a:r>
              <a:rPr lang="en-US" sz="1400" dirty="0" err="1">
                <a:ea typeface="ＭＳ Ｐゴシック" charset="-128"/>
              </a:rPr>
              <a:t>eines</a:t>
            </a:r>
            <a:r>
              <a:rPr lang="en-US" sz="1400" dirty="0">
                <a:ea typeface="ＭＳ Ｐゴシック" charset="-128"/>
              </a:rPr>
              <a:t> </a:t>
            </a:r>
            <a:r>
              <a:rPr lang="en-US" sz="1400" dirty="0" err="1">
                <a:ea typeface="ＭＳ Ｐゴシック" charset="-128"/>
              </a:rPr>
              <a:t>Weltmarktführers</a:t>
            </a:r>
            <a:r>
              <a:rPr lang="en-US" sz="1400" dirty="0">
                <a:ea typeface="ＭＳ Ｐゴシック" charset="-128"/>
              </a:rPr>
              <a:t> von 0,001 bis 0,003 mm</a:t>
            </a:r>
          </a:p>
          <a:p>
            <a:pPr marL="285743" indent="-285743">
              <a:defRPr/>
            </a:pPr>
            <a:r>
              <a:rPr lang="en-US" sz="1400" dirty="0" err="1">
                <a:ea typeface="ＭＳ Ｐゴシック" charset="-128"/>
              </a:rPr>
              <a:t>Kunststoffe</a:t>
            </a:r>
            <a:r>
              <a:rPr lang="en-US" sz="1400" dirty="0">
                <a:ea typeface="ＭＳ Ｐゴシック" charset="-128"/>
              </a:rPr>
              <a:t>, Titan, </a:t>
            </a:r>
            <a:r>
              <a:rPr lang="en-US" sz="1400" dirty="0" err="1">
                <a:ea typeface="ＭＳ Ｐゴシック" charset="-128"/>
              </a:rPr>
              <a:t>Edelstahl</a:t>
            </a:r>
            <a:r>
              <a:rPr lang="en-US" sz="1400" dirty="0">
                <a:ea typeface="ＭＳ Ｐゴシック" charset="-128"/>
              </a:rPr>
              <a:t> (</a:t>
            </a:r>
            <a:r>
              <a:rPr lang="en-US" sz="1400" dirty="0" err="1">
                <a:ea typeface="ＭＳ Ｐゴシック" charset="-128"/>
              </a:rPr>
              <a:t>z.B</a:t>
            </a:r>
            <a:r>
              <a:rPr lang="en-US" sz="1400" dirty="0">
                <a:ea typeface="ＭＳ Ｐゴシック" charset="-128"/>
              </a:rPr>
              <a:t>. 1.4404, 1.4571, 1.4462), Messing, Aluminum, Stahl </a:t>
            </a:r>
            <a:endParaRPr lang="en-US" sz="1400" dirty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3130FAD-ACCA-4D78-8CD8-2EE5C51E87AF}"/>
              </a:ext>
            </a:extLst>
          </p:cNvPr>
          <p:cNvSpPr txBox="1">
            <a:spLocks/>
          </p:cNvSpPr>
          <p:nvPr/>
        </p:nvSpPr>
        <p:spPr>
          <a:xfrm>
            <a:off x="1092016" y="3212664"/>
            <a:ext cx="2768783" cy="4662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00D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lnSpc>
                <a:spcPct val="90000"/>
              </a:lnSpc>
              <a:spcBef>
                <a:spcPts val="0"/>
              </a:spcBef>
              <a:buClrTx/>
              <a:buSzPct val="115000"/>
              <a:buNone/>
            </a:pPr>
            <a:r>
              <a:rPr lang="de-DE" sz="1600" b="1" dirty="0">
                <a:cs typeface="+mn-cs"/>
              </a:rPr>
              <a:t>Hohe Genauigkeit</a:t>
            </a:r>
          </a:p>
          <a:p>
            <a:pPr marL="0" indent="0" defTabSz="685800">
              <a:lnSpc>
                <a:spcPct val="90000"/>
              </a:lnSpc>
              <a:spcBef>
                <a:spcPts val="0"/>
              </a:spcBef>
              <a:buClrTx/>
              <a:buSzPct val="115000"/>
              <a:buNone/>
            </a:pPr>
            <a:r>
              <a:rPr lang="de-DE" sz="1600" b="1" dirty="0">
                <a:cs typeface="+mn-cs"/>
              </a:rPr>
              <a:t>Hohe Vielfalt: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1E4EB358-5C75-479D-9CCA-CBEC0561FE56}"/>
              </a:ext>
            </a:extLst>
          </p:cNvPr>
          <p:cNvSpPr txBox="1">
            <a:spLocks/>
          </p:cNvSpPr>
          <p:nvPr/>
        </p:nvSpPr>
        <p:spPr>
          <a:xfrm>
            <a:off x="4633301" y="3712552"/>
            <a:ext cx="2745416" cy="14553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00D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43" indent="-285743">
              <a:defRPr/>
            </a:pPr>
            <a:r>
              <a:rPr lang="en-US" sz="1400" dirty="0">
                <a:ea typeface="ＭＳ Ｐゴシック" charset="-128"/>
              </a:rPr>
              <a:t>Diverse </a:t>
            </a:r>
            <a:r>
              <a:rPr lang="en-US" sz="1400" dirty="0" err="1">
                <a:ea typeface="ＭＳ Ｐゴシック" charset="-128"/>
              </a:rPr>
              <a:t>Partnerschaften</a:t>
            </a:r>
            <a:r>
              <a:rPr lang="en-US" sz="1400" dirty="0">
                <a:ea typeface="ＭＳ Ｐゴシック" charset="-128"/>
              </a:rPr>
              <a:t>: </a:t>
            </a:r>
            <a:r>
              <a:rPr lang="en-US" sz="1400" dirty="0" err="1">
                <a:ea typeface="ＭＳ Ｐゴシック" charset="-128"/>
              </a:rPr>
              <a:t>Schweißen</a:t>
            </a:r>
            <a:r>
              <a:rPr lang="en-US" sz="1400" dirty="0">
                <a:ea typeface="ＭＳ Ｐゴシック" charset="-128"/>
              </a:rPr>
              <a:t>, </a:t>
            </a:r>
            <a:r>
              <a:rPr lang="en-US" sz="1400" dirty="0" err="1">
                <a:ea typeface="ＭＳ Ｐゴシック" charset="-128"/>
              </a:rPr>
              <a:t>Lackierung</a:t>
            </a:r>
            <a:r>
              <a:rPr lang="en-US" sz="1400" dirty="0">
                <a:ea typeface="ＭＳ Ｐゴシック" charset="-128"/>
              </a:rPr>
              <a:t>, </a:t>
            </a:r>
            <a:r>
              <a:rPr lang="en-US" sz="1400" dirty="0" err="1">
                <a:ea typeface="ＭＳ Ｐゴシック" charset="-128"/>
              </a:rPr>
              <a:t>Oberflächenbehandlung-Galvanik</a:t>
            </a:r>
            <a:endParaRPr lang="en-US" sz="1400" dirty="0">
              <a:ea typeface="ＭＳ Ｐゴシック" charset="-128"/>
            </a:endParaRPr>
          </a:p>
          <a:p>
            <a:pPr marL="285743" indent="-285743">
              <a:defRPr/>
            </a:pPr>
            <a:r>
              <a:rPr lang="en-US" sz="1400" dirty="0" err="1">
                <a:ea typeface="ＭＳ Ｐゴシック" charset="-128"/>
              </a:rPr>
              <a:t>Weitere</a:t>
            </a:r>
            <a:r>
              <a:rPr lang="en-US" sz="1400" dirty="0">
                <a:ea typeface="ＭＳ Ｐゴシック" charset="-128"/>
              </a:rPr>
              <a:t> </a:t>
            </a:r>
            <a:r>
              <a:rPr lang="en-US" sz="1400" dirty="0" err="1">
                <a:ea typeface="ＭＳ Ｐゴシック" charset="-128"/>
              </a:rPr>
              <a:t>Möglichkeiten</a:t>
            </a:r>
            <a:r>
              <a:rPr lang="en-US" sz="1400" dirty="0">
                <a:ea typeface="ＭＳ Ｐゴシック" charset="-128"/>
              </a:rPr>
              <a:t> (</a:t>
            </a:r>
            <a:r>
              <a:rPr lang="en-US" sz="1400" dirty="0" err="1">
                <a:ea typeface="ＭＳ Ｐゴシック" charset="-128"/>
              </a:rPr>
              <a:t>im</a:t>
            </a:r>
            <a:r>
              <a:rPr lang="en-US" sz="1400" dirty="0">
                <a:ea typeface="ＭＳ Ｐゴシック" charset="-128"/>
              </a:rPr>
              <a:t> Haus) </a:t>
            </a:r>
            <a:r>
              <a:rPr lang="en-US" sz="1400" dirty="0" err="1">
                <a:ea typeface="ＭＳ Ｐゴシック" charset="-128"/>
              </a:rPr>
              <a:t>wie</a:t>
            </a:r>
            <a:r>
              <a:rPr lang="en-US" sz="1400" dirty="0">
                <a:ea typeface="ＭＳ Ｐゴシック" charset="-128"/>
              </a:rPr>
              <a:t> </a:t>
            </a:r>
            <a:r>
              <a:rPr lang="en-US" sz="1400" dirty="0" err="1">
                <a:ea typeface="ＭＳ Ｐゴシック" charset="-128"/>
              </a:rPr>
              <a:t>Ultraschallbad</a:t>
            </a:r>
            <a:r>
              <a:rPr lang="en-US" sz="1400" dirty="0">
                <a:ea typeface="ＭＳ Ｐゴシック" charset="-128"/>
              </a:rPr>
              <a:t>, </a:t>
            </a:r>
            <a:r>
              <a:rPr lang="en-US" sz="1400" dirty="0" err="1">
                <a:ea typeface="ＭＳ Ｐゴシック" charset="-128"/>
              </a:rPr>
              <a:t>Teilewaschanlage</a:t>
            </a:r>
            <a:r>
              <a:rPr lang="en-US" sz="1400" dirty="0">
                <a:ea typeface="ＭＳ Ｐゴシック" charset="-128"/>
              </a:rPr>
              <a:t>, </a:t>
            </a:r>
            <a:r>
              <a:rPr lang="en-US" sz="1400" dirty="0" err="1">
                <a:ea typeface="ＭＳ Ｐゴシック" charset="-128"/>
              </a:rPr>
              <a:t>Trowalisieren</a:t>
            </a:r>
            <a:r>
              <a:rPr lang="en-US" sz="1400" dirty="0">
                <a:ea typeface="ＭＳ Ｐゴシック" charset="-128"/>
              </a:rPr>
              <a:t>/ </a:t>
            </a:r>
            <a:r>
              <a:rPr lang="en-US" sz="1400" dirty="0" err="1">
                <a:ea typeface="ＭＳ Ｐゴシック" charset="-128"/>
              </a:rPr>
              <a:t>Gleitschleifen</a:t>
            </a:r>
            <a:r>
              <a:rPr lang="en-US" sz="1400" dirty="0">
                <a:ea typeface="ＭＳ Ｐゴシック" charset="-128"/>
              </a:rPr>
              <a:t>, </a:t>
            </a:r>
            <a:r>
              <a:rPr lang="en-US" sz="1400" dirty="0" err="1">
                <a:ea typeface="ＭＳ Ｐゴシック" charset="-128"/>
              </a:rPr>
              <a:t>Sägen</a:t>
            </a:r>
            <a:endParaRPr lang="en-US" sz="1400" dirty="0">
              <a:ea typeface="ＭＳ Ｐゴシック" charset="-128"/>
            </a:endParaRP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19E30FB-FE01-44FD-B68D-EE5EC6C47088}"/>
              </a:ext>
            </a:extLst>
          </p:cNvPr>
          <p:cNvSpPr txBox="1">
            <a:spLocks/>
          </p:cNvSpPr>
          <p:nvPr/>
        </p:nvSpPr>
        <p:spPr>
          <a:xfrm>
            <a:off x="4633301" y="3212664"/>
            <a:ext cx="2564606" cy="4662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00D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lnSpc>
                <a:spcPct val="90000"/>
              </a:lnSpc>
              <a:spcBef>
                <a:spcPts val="0"/>
              </a:spcBef>
              <a:buClrTx/>
              <a:buSzPct val="115000"/>
              <a:buNone/>
            </a:pPr>
            <a:r>
              <a:rPr lang="de-DE" sz="1600" b="1" dirty="0">
                <a:cs typeface="+mn-cs"/>
              </a:rPr>
              <a:t>Enge Vernetzung</a:t>
            </a:r>
          </a:p>
          <a:p>
            <a:pPr marL="0" indent="0" defTabSz="685800">
              <a:lnSpc>
                <a:spcPct val="90000"/>
              </a:lnSpc>
              <a:spcBef>
                <a:spcPts val="0"/>
              </a:spcBef>
              <a:buClrTx/>
              <a:buSzPct val="115000"/>
              <a:buNone/>
            </a:pPr>
            <a:r>
              <a:rPr lang="de-DE" sz="1600" b="1" dirty="0">
                <a:cs typeface="+mn-cs"/>
              </a:rPr>
              <a:t>Wir ermöglichen: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6E3D9A15-386A-4D2E-A669-36738E443F42}"/>
              </a:ext>
            </a:extLst>
          </p:cNvPr>
          <p:cNvSpPr txBox="1">
            <a:spLocks/>
          </p:cNvSpPr>
          <p:nvPr/>
        </p:nvSpPr>
        <p:spPr>
          <a:xfrm>
            <a:off x="8252068" y="3701915"/>
            <a:ext cx="3557074" cy="14553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00D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43" indent="-285743">
              <a:defRPr/>
            </a:pPr>
            <a:r>
              <a:rPr lang="en-US" sz="1400" dirty="0" err="1">
                <a:ea typeface="ＭＳ Ｐゴシック" charset="-128"/>
              </a:rPr>
              <a:t>Elektromechanische</a:t>
            </a:r>
            <a:r>
              <a:rPr lang="en-US" sz="1400" dirty="0">
                <a:ea typeface="ＭＳ Ｐゴシック" charset="-128"/>
              </a:rPr>
              <a:t> Montage</a:t>
            </a:r>
          </a:p>
          <a:p>
            <a:pPr marL="285743" indent="-285743">
              <a:defRPr/>
            </a:pPr>
            <a:r>
              <a:rPr lang="en-US" sz="1400" dirty="0" err="1">
                <a:ea typeface="ＭＳ Ｐゴシック" charset="-128"/>
              </a:rPr>
              <a:t>Verdrahtung</a:t>
            </a:r>
            <a:endParaRPr lang="en-US" sz="1400" dirty="0">
              <a:ea typeface="ＭＳ Ｐゴシック" charset="-128"/>
            </a:endParaRPr>
          </a:p>
          <a:p>
            <a:pPr marL="285743" indent="-285743">
              <a:defRPr/>
            </a:pPr>
            <a:r>
              <a:rPr lang="en-US" sz="1400" dirty="0" err="1">
                <a:ea typeface="ＭＳ Ｐゴシック" charset="-128"/>
              </a:rPr>
              <a:t>Konstruktion</a:t>
            </a:r>
            <a:endParaRPr lang="en-US" sz="1400" dirty="0">
              <a:ea typeface="ＭＳ Ｐゴシック" charset="-128"/>
            </a:endParaRPr>
          </a:p>
          <a:p>
            <a:pPr marL="285743" indent="-285743">
              <a:defRPr/>
            </a:pPr>
            <a:r>
              <a:rPr lang="en-US" sz="1400" dirty="0" err="1">
                <a:ea typeface="ＭＳ Ｐゴシック" charset="-128"/>
              </a:rPr>
              <a:t>Umweltlabor</a:t>
            </a:r>
            <a:r>
              <a:rPr lang="en-US" sz="1400" dirty="0">
                <a:ea typeface="ＭＳ Ｐゴシック" charset="-128"/>
              </a:rPr>
              <a:t>, </a:t>
            </a:r>
            <a:r>
              <a:rPr lang="en-US" sz="1400" dirty="0" err="1">
                <a:ea typeface="ＭＳ Ｐゴシック" charset="-128"/>
              </a:rPr>
              <a:t>Zulassung</a:t>
            </a:r>
            <a:r>
              <a:rPr lang="en-US" sz="1400" dirty="0">
                <a:ea typeface="ＭＳ Ｐゴシック" charset="-128"/>
              </a:rPr>
              <a:t> </a:t>
            </a:r>
            <a:r>
              <a:rPr lang="en-US" sz="1400" dirty="0" err="1">
                <a:ea typeface="ＭＳ Ｐゴシック" charset="-128"/>
              </a:rPr>
              <a:t>für</a:t>
            </a:r>
            <a:r>
              <a:rPr lang="en-US" sz="1400" dirty="0">
                <a:ea typeface="ＭＳ Ｐゴシック" charset="-128"/>
              </a:rPr>
              <a:t> </a:t>
            </a:r>
            <a:r>
              <a:rPr lang="en-US" sz="1400" dirty="0" err="1">
                <a:ea typeface="ＭＳ Ｐゴシック" charset="-128"/>
              </a:rPr>
              <a:t>Klimatests</a:t>
            </a:r>
            <a:r>
              <a:rPr lang="en-US" sz="1400" dirty="0">
                <a:ea typeface="ＭＳ Ｐゴシック" charset="-128"/>
              </a:rPr>
              <a:t> und </a:t>
            </a:r>
            <a:r>
              <a:rPr lang="en-US" sz="1400" dirty="0" err="1">
                <a:ea typeface="ＭＳ Ｐゴシック" charset="-128"/>
              </a:rPr>
              <a:t>Vibrationstests</a:t>
            </a:r>
            <a:r>
              <a:rPr lang="en-US" sz="1400" dirty="0">
                <a:ea typeface="ＭＳ Ｐゴシック" charset="-128"/>
              </a:rPr>
              <a:t> </a:t>
            </a:r>
            <a:r>
              <a:rPr lang="en-US" sz="1400" dirty="0" err="1">
                <a:ea typeface="ＭＳ Ｐゴシック" charset="-128"/>
              </a:rPr>
              <a:t>nach</a:t>
            </a:r>
            <a:r>
              <a:rPr lang="en-US" sz="1400" dirty="0">
                <a:ea typeface="ＭＳ Ｐゴシック" charset="-128"/>
              </a:rPr>
              <a:t> IEC60945 - DNV GL etc.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FEB8D97C-0C04-42A9-9C49-480DDB670792}"/>
              </a:ext>
            </a:extLst>
          </p:cNvPr>
          <p:cNvSpPr txBox="1">
            <a:spLocks/>
          </p:cNvSpPr>
          <p:nvPr/>
        </p:nvSpPr>
        <p:spPr>
          <a:xfrm>
            <a:off x="8252068" y="3212664"/>
            <a:ext cx="3283439" cy="4662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00D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lnSpc>
                <a:spcPct val="90000"/>
              </a:lnSpc>
              <a:spcBef>
                <a:spcPts val="0"/>
              </a:spcBef>
              <a:buClrTx/>
              <a:buSzPct val="115000"/>
              <a:buNone/>
            </a:pPr>
            <a:r>
              <a:rPr lang="de-DE" sz="1600" b="1" dirty="0">
                <a:cs typeface="+mn-cs"/>
              </a:rPr>
              <a:t>Umfangreiches Spektrum</a:t>
            </a:r>
          </a:p>
          <a:p>
            <a:pPr marL="0" indent="0" defTabSz="685800">
              <a:lnSpc>
                <a:spcPct val="90000"/>
              </a:lnSpc>
              <a:spcBef>
                <a:spcPts val="0"/>
              </a:spcBef>
              <a:buClrTx/>
              <a:buSzPct val="115000"/>
              <a:buNone/>
            </a:pPr>
            <a:r>
              <a:rPr lang="de-DE" sz="1600" b="1" dirty="0">
                <a:cs typeface="+mn-cs"/>
              </a:rPr>
              <a:t>Zusätzliche Möglichkeiten:</a:t>
            </a:r>
          </a:p>
        </p:txBody>
      </p:sp>
    </p:spTree>
    <p:extLst>
      <p:ext uri="{BB962C8B-B14F-4D97-AF65-F5344CB8AC3E}">
        <p14:creationId xmlns:p14="http://schemas.microsoft.com/office/powerpoint/2010/main" val="4159919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DD422C1B-0FA7-4662-9521-CC6FE9BA3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Unser </a:t>
            </a:r>
            <a:r>
              <a:rPr lang="en-US" sz="3600" dirty="0" err="1"/>
              <a:t>Angebot</a:t>
            </a:r>
            <a:r>
              <a:rPr lang="en-US" sz="3600" dirty="0"/>
              <a:t>:</a:t>
            </a:r>
            <a:endParaRPr lang="de-DE" sz="3500" b="1" dirty="0"/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F3714D3E-65DE-43A7-9EB4-BDDBBEE03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1748"/>
            <a:ext cx="4390292" cy="4351338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1800" dirty="0" err="1">
                <a:ea typeface="ＭＳ Ｐゴシック" charset="-128"/>
              </a:rPr>
              <a:t>Fertigungsmöglichkeiten</a:t>
            </a:r>
            <a:endParaRPr lang="en-US" sz="1800" dirty="0">
              <a:ea typeface="ＭＳ Ｐゴシック" charset="-128"/>
            </a:endParaRPr>
          </a:p>
          <a:p>
            <a:pPr>
              <a:defRPr/>
            </a:pPr>
            <a:r>
              <a:rPr lang="en-US" sz="1400" dirty="0" err="1">
                <a:ea typeface="ＭＳ Ｐゴシック" charset="-128"/>
              </a:rPr>
              <a:t>Einzelstückfertigung</a:t>
            </a:r>
            <a:r>
              <a:rPr lang="en-US" sz="1400" dirty="0">
                <a:ea typeface="ＭＳ Ｐゴシック" charset="-128"/>
              </a:rPr>
              <a:t>/ </a:t>
            </a:r>
            <a:r>
              <a:rPr lang="en-US" sz="1400" dirty="0" err="1">
                <a:ea typeface="ＭＳ Ｐゴシック" charset="-128"/>
              </a:rPr>
              <a:t>Kleinserienbearbeitung</a:t>
            </a:r>
            <a:r>
              <a:rPr lang="en-US" sz="1400" dirty="0">
                <a:ea typeface="ＭＳ Ｐゴシック" charset="-128"/>
              </a:rPr>
              <a:t>/ </a:t>
            </a:r>
            <a:r>
              <a:rPr lang="en-US" sz="1400" dirty="0" err="1">
                <a:ea typeface="ＭＳ Ｐゴシック" charset="-128"/>
              </a:rPr>
              <a:t>Serienbearbeitung</a:t>
            </a:r>
            <a:endParaRPr lang="en-US" sz="1400" dirty="0">
              <a:ea typeface="ＭＳ Ｐゴシック" charset="-128"/>
            </a:endParaRPr>
          </a:p>
          <a:p>
            <a:pPr>
              <a:defRPr/>
            </a:pPr>
            <a:r>
              <a:rPr lang="en-US" sz="1400" dirty="0" err="1">
                <a:ea typeface="ＭＳ Ｐゴシック" charset="-128"/>
              </a:rPr>
              <a:t>Alle</a:t>
            </a:r>
            <a:r>
              <a:rPr lang="en-US" sz="1400" dirty="0">
                <a:ea typeface="ＭＳ Ｐゴシック" charset="-128"/>
              </a:rPr>
              <a:t> Stahl- und </a:t>
            </a:r>
            <a:r>
              <a:rPr lang="en-US" sz="1400" dirty="0" err="1">
                <a:ea typeface="ＭＳ Ｐゴシック" charset="-128"/>
              </a:rPr>
              <a:t>Edelstahlsorten</a:t>
            </a:r>
            <a:r>
              <a:rPr lang="en-US" sz="1400" dirty="0">
                <a:ea typeface="ＭＳ Ｐゴシック" charset="-128"/>
              </a:rPr>
              <a:t>, </a:t>
            </a:r>
            <a:r>
              <a:rPr lang="en-US" sz="1400" dirty="0" err="1">
                <a:ea typeface="ＭＳ Ｐゴシック" charset="-128"/>
              </a:rPr>
              <a:t>Nichteisenmetalle</a:t>
            </a:r>
            <a:r>
              <a:rPr lang="en-US" sz="1400" dirty="0">
                <a:ea typeface="ＭＳ Ｐゴシック" charset="-128"/>
              </a:rPr>
              <a:t>, </a:t>
            </a:r>
            <a:r>
              <a:rPr lang="en-US" sz="1400" dirty="0" err="1">
                <a:ea typeface="ＭＳ Ｐゴシック" charset="-128"/>
              </a:rPr>
              <a:t>Kunststoffe</a:t>
            </a:r>
            <a:r>
              <a:rPr lang="en-US" sz="1400" dirty="0">
                <a:ea typeface="ＭＳ Ｐゴシック" charset="-128"/>
              </a:rPr>
              <a:t>, </a:t>
            </a:r>
            <a:r>
              <a:rPr lang="en-US" sz="1400" dirty="0" err="1">
                <a:ea typeface="ＭＳ Ｐゴシック" charset="-128"/>
              </a:rPr>
              <a:t>spezielle</a:t>
            </a:r>
            <a:r>
              <a:rPr lang="en-US" sz="1400" dirty="0">
                <a:ea typeface="ＭＳ Ｐゴシック" charset="-128"/>
              </a:rPr>
              <a:t> </a:t>
            </a:r>
            <a:r>
              <a:rPr lang="en-US" sz="1400" dirty="0" err="1">
                <a:ea typeface="ＭＳ Ｐゴシック" charset="-128"/>
              </a:rPr>
              <a:t>Materialien</a:t>
            </a:r>
            <a:r>
              <a:rPr lang="en-US" sz="1400" dirty="0">
                <a:ea typeface="ＭＳ Ｐゴシック" charset="-128"/>
              </a:rPr>
              <a:t> </a:t>
            </a:r>
          </a:p>
          <a:p>
            <a:pPr>
              <a:defRPr/>
            </a:pPr>
            <a:r>
              <a:rPr lang="en-US" sz="1400" dirty="0">
                <a:ea typeface="ＭＳ Ｐゴシック" charset="-128"/>
              </a:rPr>
              <a:t>Flexible </a:t>
            </a:r>
            <a:r>
              <a:rPr lang="en-US" sz="1400" dirty="0" err="1">
                <a:ea typeface="ＭＳ Ｐゴシック" charset="-128"/>
              </a:rPr>
              <a:t>Anpassung</a:t>
            </a:r>
            <a:r>
              <a:rPr lang="en-US" sz="1400" dirty="0">
                <a:ea typeface="ＭＳ Ｐゴシック" charset="-128"/>
              </a:rPr>
              <a:t> an </a:t>
            </a:r>
            <a:r>
              <a:rPr lang="en-US" sz="1400" dirty="0" err="1">
                <a:ea typeface="ＭＳ Ｐゴシック" charset="-128"/>
              </a:rPr>
              <a:t>ihre</a:t>
            </a:r>
            <a:r>
              <a:rPr lang="en-US" sz="1400" dirty="0">
                <a:ea typeface="ＭＳ Ｐゴシック" charset="-128"/>
              </a:rPr>
              <a:t> </a:t>
            </a:r>
            <a:r>
              <a:rPr lang="en-US" sz="1400" dirty="0" err="1">
                <a:ea typeface="ＭＳ Ｐゴシック" charset="-128"/>
              </a:rPr>
              <a:t>Anforderungen</a:t>
            </a:r>
            <a:r>
              <a:rPr lang="en-US" sz="1400" dirty="0">
                <a:ea typeface="ＭＳ Ｐゴシック" charset="-128"/>
              </a:rPr>
              <a:t>, </a:t>
            </a:r>
            <a:r>
              <a:rPr lang="en-US" sz="1400" dirty="0" err="1">
                <a:ea typeface="ＭＳ Ｐゴシック" charset="-128"/>
              </a:rPr>
              <a:t>professionelles</a:t>
            </a:r>
            <a:r>
              <a:rPr lang="en-US" sz="1400" dirty="0">
                <a:ea typeface="ＭＳ Ｐゴシック" charset="-128"/>
              </a:rPr>
              <a:t> </a:t>
            </a:r>
            <a:r>
              <a:rPr lang="en-US" sz="1400" dirty="0" err="1">
                <a:ea typeface="ＭＳ Ｐゴシック" charset="-128"/>
              </a:rPr>
              <a:t>Vorgehen</a:t>
            </a:r>
            <a:endParaRPr lang="en-US" sz="1400" dirty="0">
              <a:ea typeface="ＭＳ Ｐゴシック" charset="-128"/>
            </a:endParaRPr>
          </a:p>
          <a:p>
            <a:pPr>
              <a:defRPr/>
            </a:pPr>
            <a:r>
              <a:rPr lang="en-US" sz="1400" dirty="0" err="1">
                <a:ea typeface="ＭＳ Ｐゴシック" charset="-128"/>
              </a:rPr>
              <a:t>Höchste</a:t>
            </a:r>
            <a:r>
              <a:rPr lang="en-US" sz="1400" dirty="0">
                <a:ea typeface="ＭＳ Ｐゴシック" charset="-128"/>
              </a:rPr>
              <a:t> </a:t>
            </a:r>
            <a:r>
              <a:rPr lang="en-US" sz="1400" dirty="0" err="1">
                <a:ea typeface="ＭＳ Ｐゴシック" charset="-128"/>
              </a:rPr>
              <a:t>Genauigkeit</a:t>
            </a:r>
            <a:r>
              <a:rPr lang="en-US" sz="1400" dirty="0">
                <a:ea typeface="ＭＳ Ｐゴシック" charset="-128"/>
              </a:rPr>
              <a:t>, </a:t>
            </a:r>
            <a:r>
              <a:rPr lang="en-US" sz="1400" dirty="0" err="1">
                <a:ea typeface="ＭＳ Ｐゴシック" charset="-128"/>
              </a:rPr>
              <a:t>aufgrund</a:t>
            </a:r>
            <a:r>
              <a:rPr lang="en-US" sz="1400" dirty="0">
                <a:ea typeface="ＭＳ Ｐゴシック" charset="-128"/>
              </a:rPr>
              <a:t> </a:t>
            </a:r>
            <a:r>
              <a:rPr lang="de-DE" sz="1400" dirty="0"/>
              <a:t>jahrzehntelanger</a:t>
            </a:r>
            <a:r>
              <a:rPr lang="en-US" sz="1400" dirty="0">
                <a:ea typeface="ＭＳ Ｐゴシック" charset="-128"/>
              </a:rPr>
              <a:t> </a:t>
            </a:r>
            <a:r>
              <a:rPr lang="en-US" sz="1400" dirty="0" err="1">
                <a:ea typeface="ＭＳ Ｐゴシック" charset="-128"/>
              </a:rPr>
              <a:t>Erfahrung</a:t>
            </a:r>
            <a:r>
              <a:rPr lang="en-US" sz="1400" dirty="0">
                <a:ea typeface="ＭＳ Ｐゴシック" charset="-128"/>
              </a:rPr>
              <a:t> und </a:t>
            </a:r>
            <a:r>
              <a:rPr lang="en-US" sz="1400" dirty="0" err="1">
                <a:ea typeface="ＭＳ Ｐゴシック" charset="-128"/>
              </a:rPr>
              <a:t>modernen</a:t>
            </a:r>
            <a:r>
              <a:rPr lang="en-US" sz="1400" dirty="0">
                <a:ea typeface="ＭＳ Ｐゴシック" charset="-128"/>
              </a:rPr>
              <a:t> </a:t>
            </a:r>
            <a:r>
              <a:rPr lang="en-US" sz="1400" dirty="0" err="1">
                <a:ea typeface="ＭＳ Ｐゴシック" charset="-128"/>
              </a:rPr>
              <a:t>Prozessen</a:t>
            </a:r>
            <a:endParaRPr lang="en-US" sz="1400" dirty="0">
              <a:ea typeface="ＭＳ Ｐゴシック" charset="-128"/>
            </a:endParaRPr>
          </a:p>
          <a:p>
            <a:pPr>
              <a:defRPr/>
            </a:pPr>
            <a:r>
              <a:rPr lang="en-US" sz="1400" dirty="0" err="1">
                <a:ea typeface="ＭＳ Ｐゴシック" charset="-128"/>
              </a:rPr>
              <a:t>Erfahrung</a:t>
            </a:r>
            <a:r>
              <a:rPr lang="en-US" sz="1400" dirty="0">
                <a:ea typeface="ＭＳ Ｐゴシック" charset="-128"/>
              </a:rPr>
              <a:t> in </a:t>
            </a:r>
            <a:r>
              <a:rPr lang="en-US" sz="1400" dirty="0" err="1">
                <a:ea typeface="ＭＳ Ｐゴシック" charset="-128"/>
              </a:rPr>
              <a:t>Bearbeitung</a:t>
            </a:r>
            <a:r>
              <a:rPr lang="en-US" sz="1400" dirty="0">
                <a:ea typeface="ＭＳ Ｐゴシック" charset="-128"/>
              </a:rPr>
              <a:t> von </a:t>
            </a:r>
            <a:r>
              <a:rPr lang="en-US" sz="1400" dirty="0" err="1">
                <a:ea typeface="ＭＳ Ｐゴシック" charset="-128"/>
              </a:rPr>
              <a:t>speziellen</a:t>
            </a:r>
            <a:r>
              <a:rPr lang="en-US" sz="1400" dirty="0">
                <a:ea typeface="ＭＳ Ｐゴシック" charset="-128"/>
              </a:rPr>
              <a:t> </a:t>
            </a:r>
            <a:r>
              <a:rPr lang="en-US" sz="1400" dirty="0" err="1">
                <a:ea typeface="ＭＳ Ｐゴシック" charset="-128"/>
              </a:rPr>
              <a:t>Materialien</a:t>
            </a:r>
            <a:r>
              <a:rPr lang="en-US" sz="1400" dirty="0">
                <a:ea typeface="ＭＳ Ｐゴシック" charset="-128"/>
              </a:rPr>
              <a:t> für den U-</a:t>
            </a:r>
            <a:r>
              <a:rPr lang="en-US" sz="1400" dirty="0" err="1">
                <a:ea typeface="ＭＳ Ｐゴシック" charset="-128"/>
              </a:rPr>
              <a:t>Bootsbereich</a:t>
            </a:r>
            <a:endParaRPr lang="en-US" sz="1400" dirty="0">
              <a:ea typeface="ＭＳ Ｐゴシック" charset="-128"/>
            </a:endParaRPr>
          </a:p>
          <a:p>
            <a:pPr marL="285750" indent="-285750">
              <a:defRPr/>
            </a:pPr>
            <a:r>
              <a:rPr lang="en-US" sz="1400" dirty="0" err="1">
                <a:ea typeface="ＭＳ Ｐゴシック" charset="-128"/>
              </a:rPr>
              <a:t>Toleranzen</a:t>
            </a:r>
            <a:r>
              <a:rPr lang="en-US" sz="1400" dirty="0">
                <a:ea typeface="ＭＳ Ｐゴシック" charset="-128"/>
              </a:rPr>
              <a:t>: </a:t>
            </a:r>
            <a:r>
              <a:rPr lang="en-US" sz="1400" dirty="0" err="1">
                <a:ea typeface="ＭＳ Ｐゴシック" charset="-128"/>
              </a:rPr>
              <a:t>Bearbeitung</a:t>
            </a:r>
            <a:r>
              <a:rPr lang="en-US" sz="1400" dirty="0">
                <a:ea typeface="ＭＳ Ｐゴシック" charset="-128"/>
              </a:rPr>
              <a:t> von </a:t>
            </a:r>
            <a:r>
              <a:rPr lang="en-US" sz="1400" dirty="0" err="1">
                <a:ea typeface="ＭＳ Ｐゴシック" charset="-128"/>
              </a:rPr>
              <a:t>Teilen</a:t>
            </a:r>
            <a:r>
              <a:rPr lang="en-US" sz="1400" dirty="0">
                <a:ea typeface="ＭＳ Ｐゴシック" charset="-128"/>
              </a:rPr>
              <a:t> </a:t>
            </a:r>
            <a:r>
              <a:rPr lang="en-US" sz="1400" dirty="0" err="1">
                <a:ea typeface="ＭＳ Ｐゴシック" charset="-128"/>
              </a:rPr>
              <a:t>im</a:t>
            </a:r>
            <a:r>
              <a:rPr lang="en-US" sz="1400" dirty="0">
                <a:ea typeface="ＭＳ Ｐゴシック" charset="-128"/>
              </a:rPr>
              <a:t> µ </a:t>
            </a:r>
            <a:r>
              <a:rPr lang="en-US" sz="1400" dirty="0" err="1">
                <a:ea typeface="ＭＳ Ｐゴシック" charset="-128"/>
              </a:rPr>
              <a:t>Bereich</a:t>
            </a:r>
            <a:r>
              <a:rPr lang="en-US" sz="1400" dirty="0">
                <a:ea typeface="ＭＳ Ｐゴシック" charset="-128"/>
              </a:rPr>
              <a:t> von 0,001 bis 0,003 mm</a:t>
            </a:r>
          </a:p>
          <a:p>
            <a:pPr marL="285750" indent="-285750">
              <a:defRPr/>
            </a:pPr>
            <a:r>
              <a:rPr lang="en-US" sz="1400" dirty="0" err="1">
                <a:ea typeface="ＭＳ Ｐゴシック" charset="-128"/>
              </a:rPr>
              <a:t>Werkstoffe</a:t>
            </a:r>
            <a:r>
              <a:rPr lang="en-US" sz="1400" dirty="0">
                <a:ea typeface="ＭＳ Ｐゴシック" charset="-128"/>
              </a:rPr>
              <a:t>: </a:t>
            </a:r>
            <a:r>
              <a:rPr lang="en-US" sz="1400" dirty="0" err="1">
                <a:ea typeface="ＭＳ Ｐゴシック" charset="-128"/>
              </a:rPr>
              <a:t>Kunststoffe</a:t>
            </a:r>
            <a:r>
              <a:rPr lang="en-US" sz="1400" dirty="0">
                <a:ea typeface="ＭＳ Ｐゴシック" charset="-128"/>
              </a:rPr>
              <a:t>, Titan, </a:t>
            </a:r>
            <a:r>
              <a:rPr lang="en-US" sz="1400" dirty="0" err="1">
                <a:ea typeface="ＭＳ Ｐゴシック" charset="-128"/>
              </a:rPr>
              <a:t>Edelstähle</a:t>
            </a:r>
            <a:r>
              <a:rPr lang="en-US" sz="1400" dirty="0">
                <a:ea typeface="ＭＳ Ｐゴシック" charset="-128"/>
              </a:rPr>
              <a:t> (</a:t>
            </a:r>
            <a:r>
              <a:rPr lang="en-US" sz="1400" dirty="0" err="1">
                <a:ea typeface="ＭＳ Ｐゴシック" charset="-128"/>
              </a:rPr>
              <a:t>zB</a:t>
            </a:r>
            <a:r>
              <a:rPr lang="en-US" sz="1400" dirty="0">
                <a:ea typeface="ＭＳ Ｐゴシック" charset="-128"/>
              </a:rPr>
              <a:t>: 1.4404, 1.4571), Messing, </a:t>
            </a:r>
            <a:r>
              <a:rPr lang="en-US" sz="1400" dirty="0" err="1">
                <a:ea typeface="ＭＳ Ｐゴシック" charset="-128"/>
              </a:rPr>
              <a:t>Aluminium</a:t>
            </a:r>
            <a:r>
              <a:rPr lang="en-US" sz="1400" dirty="0">
                <a:ea typeface="ＭＳ Ｐゴシック" charset="-128"/>
              </a:rPr>
              <a:t>, Stahl, …</a:t>
            </a:r>
          </a:p>
          <a:p>
            <a:pPr marL="285750" indent="-285750">
              <a:defRPr/>
            </a:pPr>
            <a:endParaRPr lang="en-US" sz="1400" dirty="0">
              <a:ea typeface="ＭＳ Ｐゴシック" charset="-128"/>
            </a:endParaRPr>
          </a:p>
          <a:p>
            <a:pPr>
              <a:defRPr/>
            </a:pPr>
            <a:endParaRPr lang="de-DE" sz="1400" dirty="0"/>
          </a:p>
          <a:p>
            <a:pPr marL="0" indent="0">
              <a:buNone/>
              <a:defRPr/>
            </a:pPr>
            <a:endParaRPr lang="de-DE" dirty="0"/>
          </a:p>
        </p:txBody>
      </p:sp>
      <p:pic>
        <p:nvPicPr>
          <p:cNvPr id="4" name="Bildplatzhalter 4">
            <a:extLst>
              <a:ext uri="{FF2B5EF4-FFF2-40B4-BE49-F238E27FC236}">
                <a16:creationId xmlns:a16="http://schemas.microsoft.com/office/drawing/2014/main" id="{87087349-CD59-4BB9-AFA2-E5D7B70493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93" r="2493"/>
          <a:stretch>
            <a:fillRect/>
          </a:stretch>
        </p:blipFill>
        <p:spPr>
          <a:xfrm>
            <a:off x="5331631" y="1524366"/>
            <a:ext cx="6344713" cy="380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549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617</Words>
  <Application>Microsoft Office PowerPoint</Application>
  <PresentationFormat>Breitbild</PresentationFormat>
  <Paragraphs>171</Paragraphs>
  <Slides>14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14</vt:i4>
      </vt:variant>
    </vt:vector>
  </HeadingPairs>
  <TitlesOfParts>
    <vt:vector size="20" baseType="lpstr">
      <vt:lpstr>ＭＳ Ｐゴシック</vt:lpstr>
      <vt:lpstr>Arial</vt:lpstr>
      <vt:lpstr>Calibri</vt:lpstr>
      <vt:lpstr>Wingdings</vt:lpstr>
      <vt:lpstr>Office</vt:lpstr>
      <vt:lpstr>Benutzerdefiniertes Design</vt:lpstr>
      <vt:lpstr>PowerPoint-Präsentation</vt:lpstr>
      <vt:lpstr>The Navigation Company</vt:lpstr>
      <vt:lpstr>PowerPoint-Präsentation</vt:lpstr>
      <vt:lpstr>PowerPoint-Präsentation</vt:lpstr>
      <vt:lpstr>Anschütz GmbH</vt:lpstr>
      <vt:lpstr>Portfolio, Maschinen und Bearbeitungsgrößen</vt:lpstr>
      <vt:lpstr>Portfolio, Maschinen und Bearbeitungsgrößen</vt:lpstr>
      <vt:lpstr>Unsere Fähigkeiten:</vt:lpstr>
      <vt:lpstr>Unser Angebot:</vt:lpstr>
      <vt:lpstr>Weitere Leistungen:</vt:lpstr>
      <vt:lpstr>Kontakt:</vt:lpstr>
      <vt:lpstr>Vielen Dank!</vt:lpstr>
      <vt:lpstr>Portfolio Maschinen und Abmaße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Stefanie Ollmann</dc:creator>
  <cp:lastModifiedBy>Andreas Berlin</cp:lastModifiedBy>
  <cp:revision>78</cp:revision>
  <dcterms:created xsi:type="dcterms:W3CDTF">2023-02-10T09:56:36Z</dcterms:created>
  <dcterms:modified xsi:type="dcterms:W3CDTF">2025-05-15T08:34:00Z</dcterms:modified>
</cp:coreProperties>
</file>